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51" r:id="rId1"/>
    <p:sldMasterId id="2147483652" r:id="rId2"/>
    <p:sldMasterId id="2147483724" r:id="rId3"/>
  </p:sldMasterIdLst>
  <p:notesMasterIdLst>
    <p:notesMasterId r:id="rId11"/>
  </p:notesMasterIdLst>
  <p:handoutMasterIdLst>
    <p:handoutMasterId r:id="rId12"/>
  </p:handoutMasterIdLst>
  <p:sldIdLst>
    <p:sldId id="315" r:id="rId4"/>
    <p:sldId id="741" r:id="rId5"/>
    <p:sldId id="1072" r:id="rId6"/>
    <p:sldId id="934" r:id="rId7"/>
    <p:sldId id="1150" r:id="rId8"/>
    <p:sldId id="1118" r:id="rId9"/>
    <p:sldId id="457" r:id="rId10"/>
  </p:sldIdLst>
  <p:sldSz cx="9144000" cy="5143500" type="screen16x9"/>
  <p:notesSz cx="9945688" cy="6858000"/>
  <p:defaultTextStyle>
    <a:defPPr>
      <a:defRPr lang="zh-CN"/>
    </a:defPPr>
    <a:lvl1pPr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rgbClr val="0000FF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0080"/>
    <a:srgbClr val="3C791D"/>
    <a:srgbClr val="0066FF"/>
    <a:srgbClr val="0000FF"/>
    <a:srgbClr val="0099FF"/>
    <a:srgbClr val="1C74A4"/>
    <a:srgbClr val="C0B7F3"/>
    <a:srgbClr val="FFA980"/>
    <a:srgbClr val="FF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073" autoAdjust="0"/>
  </p:normalViewPr>
  <p:slideViewPr>
    <p:cSldViewPr snapToGrid="0" snapToObjects="1">
      <p:cViewPr varScale="1">
        <p:scale>
          <a:sx n="163" d="100"/>
          <a:sy n="163" d="100"/>
        </p:scale>
        <p:origin x="72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92"/>
    </p:cViewPr>
  </p:sorterViewPr>
  <p:notesViewPr>
    <p:cSldViewPr snapToGrid="0" snapToObjects="1">
      <p:cViewPr varScale="1">
        <p:scale>
          <a:sx n="90" d="100"/>
          <a:sy n="90" d="100"/>
        </p:scale>
        <p:origin x="633" y="63"/>
      </p:cViewPr>
      <p:guideLst>
        <p:guide orient="horz" pos="2160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356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33716" y="651366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62" tIns="45931" rIns="91862" bIns="4593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79CCE959-1391-4BD5-B99B-CE36CB1A5730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207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33716" y="0"/>
            <a:ext cx="4310381" cy="3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7638" y="515938"/>
            <a:ext cx="4568825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95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4092" y="3257630"/>
            <a:ext cx="7957504" cy="30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95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 altLang="zh-CN" dirty="0"/>
          </a:p>
        </p:txBody>
      </p:sp>
      <p:sp>
        <p:nvSpPr>
          <p:cNvPr id="495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33716" y="6515260"/>
            <a:ext cx="4310381" cy="34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636" tIns="44318" rIns="88636" bIns="44318" numCol="1" anchor="b" anchorCtr="0" compatLnSpc="1">
            <a:prstTxWarp prst="textNoShape">
              <a:avLst/>
            </a:prstTxWarp>
          </a:bodyPr>
          <a:lstStyle>
            <a:lvl1pPr algn="r" defTabSz="886798">
              <a:lnSpc>
                <a:spcPct val="100000"/>
              </a:lnSpc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9C9E5731-D742-4872-BA83-96A6D577BFA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75709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50F832-F9D0-4668-8C23-55FC5463E043}" type="slidenum">
              <a:rPr lang="en-US" altLang="zh-CN"/>
              <a:pPr/>
              <a:t>1</a:t>
            </a:fld>
            <a:endParaRPr lang="en-US" altLang="zh-CN" dirty="0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305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深度計算已經開始被用於疑難疾病診斷了。今年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4</a:t>
            </a:r>
            <a:r>
              <a:rPr kumimoji="1" lang="zh-CN" altLang="en-US" dirty="0"/>
              <a:t>日，日本</a:t>
            </a:r>
            <a:r>
              <a:rPr kumimoji="1" lang="en-US" altLang="zh-CN" dirty="0"/>
              <a:t>NHK</a:t>
            </a:r>
            <a:r>
              <a:rPr kumimoji="1" lang="zh-CN" altLang="en-US" dirty="0"/>
              <a:t>電視台報導稱，東京大學醫學研究所通過應用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的人工智能平台“沃森”，僅用時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分鐘就診斷出了資深醫師也難以判別的特殊白血病。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東京大學自去年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月開始與</a:t>
            </a:r>
            <a:r>
              <a:rPr kumimoji="1" lang="en-US" altLang="zh-CN" dirty="0"/>
              <a:t>IBM</a:t>
            </a:r>
            <a:r>
              <a:rPr kumimoji="1" lang="zh-CN" altLang="en-US" dirty="0"/>
              <a:t>合作，通過讓“沃森”學習超過</a:t>
            </a:r>
            <a:r>
              <a:rPr kumimoji="1" lang="en-US" altLang="zh-CN" dirty="0"/>
              <a:t>2,000</a:t>
            </a:r>
            <a:r>
              <a:rPr kumimoji="1" lang="zh-CN" altLang="en-US" dirty="0"/>
              <a:t>萬篇醫學論文和</a:t>
            </a:r>
            <a:r>
              <a:rPr kumimoji="1" lang="en-US" altLang="zh-CN" dirty="0"/>
              <a:t>1,500</a:t>
            </a:r>
            <a:r>
              <a:rPr kumimoji="1" lang="zh-CN" altLang="en-US" dirty="0"/>
              <a:t>萬條以上的藥品知識，建立醫學診療的大數據神經網絡，之後再用於臨床研究。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本次報導的</a:t>
            </a:r>
            <a:r>
              <a:rPr kumimoji="1" lang="en-US" altLang="zh-CN" dirty="0"/>
              <a:t>60</a:t>
            </a:r>
            <a:r>
              <a:rPr kumimoji="1" lang="zh-CN" altLang="en-US" dirty="0"/>
              <a:t>餘歲的女性，最初被人類醫師診斷為急性骨髓性白血病，但經過數月的抗癌治療後情況卻不見好轉。而“沃森”在讀取了患者的遺傳信息之後，給出了“繼發性白血病”的更加具體的病情診斷。在調整了治療方法後，這位女性在數月後成功康復出院。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截至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年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月，“沃森”與東京大學共為</a:t>
            </a:r>
            <a:r>
              <a:rPr kumimoji="1" lang="en-US" altLang="zh-CN" dirty="0"/>
              <a:t>41</a:t>
            </a:r>
            <a:r>
              <a:rPr kumimoji="1" lang="zh-CN" altLang="en-US" dirty="0"/>
              <a:t>名患者提供了協助治療的診斷或相關信息。東京大學醫學研究所副所長東條有伸表示：“人類醫師花費兩週時間完成的工作，‘沃森’只需要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分鐘。我們希望以後能夠將‘沃森’廣泛應用於癌症治療。”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71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运算智能：能存会算；感知智能：能听会说，能看会认；认知智能：能理解会思考</a:t>
            </a:r>
            <a:br>
              <a:rPr kumimoji="1" lang="en-US" altLang="zh-CN" dirty="0"/>
            </a:br>
            <a:r>
              <a:rPr kumimoji="1" lang="zh-CN" altLang="en-US" dirty="0"/>
              <a:t>认知计算</a:t>
            </a:r>
            <a:r>
              <a:rPr kumimoji="1" lang="en-US" altLang="zh-CN" dirty="0"/>
              <a:t>4</a:t>
            </a:r>
            <a:r>
              <a:rPr kumimoji="1" lang="zh-CN" altLang="en-US" dirty="0"/>
              <a:t>个特点：理解、推理、学习和交互。</a:t>
            </a:r>
            <a:endParaRPr kumimoji="1"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如果将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NLP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放到一条发展线上，目前还处于中初期。如果说人工智能很难的话，那么自然语言理解和知识图谱就是最难的部分，目前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AI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大部分的进展发生在感知上，包括视觉识别和语音识别，但认知智能还处于中初期，到了一个开始能够商业化落地的阶段。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---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聂再清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070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470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5938"/>
            <a:ext cx="4568825" cy="257016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731-D742-4872-BA83-96A6D577BFA3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95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3BED70-623C-4CE4-987F-1D9CE5CBD174}" type="slidenum">
              <a:rPr lang="en-US" altLang="zh-CN"/>
              <a:pPr/>
              <a:t>7</a:t>
            </a:fld>
            <a:endParaRPr lang="en-US" altLang="zh-CN" dirty="0"/>
          </a:p>
        </p:txBody>
      </p:sp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5633589" y="6513909"/>
            <a:ext cx="4309798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870" tIns="45935" rIns="91870" bIns="45935"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>
              <a:buFont typeface="Calibri" pitchFamily="34" charset="0"/>
              <a:buNone/>
            </a:pPr>
            <a:fld id="{10BFDEE6-F8E0-49D3-B3D9-D5628F9B2AB3}" type="slidenum">
              <a:rPr lang="en-US" sz="1200">
                <a:latin typeface="Calibri" pitchFamily="34" charset="0"/>
                <a:ea typeface="Bitstream Vera Sans"/>
                <a:cs typeface="Bitstream Vera Sans"/>
              </a:rPr>
              <a:pPr algn="r">
                <a:buFont typeface="Calibri" pitchFamily="34" charset="0"/>
                <a:buNone/>
              </a:pPr>
              <a:t>7</a:t>
            </a:fld>
            <a:endParaRPr lang="en-US" sz="1200" dirty="0">
              <a:latin typeface="Calibri" pitchFamily="34" charset="0"/>
              <a:ea typeface="Bitstream Vera Sans"/>
              <a:cs typeface="Bitstream Vera Sans"/>
            </a:endParaRPr>
          </a:p>
        </p:txBody>
      </p:sp>
      <p:sp>
        <p:nvSpPr>
          <p:cNvPr id="82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87638" y="515938"/>
            <a:ext cx="4568825" cy="2570162"/>
          </a:xfrm>
          <a:ln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820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6879" tIns="43438" rIns="86879" bIns="43438"/>
          <a:lstStyle/>
          <a:p>
            <a:endParaRPr lang="zh-CN" altLang="zh-CN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7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432080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33610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1690481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461892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442451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8216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95280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209130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232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457828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765311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358224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32045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099614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38856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9673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335268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tif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888" name="Object 48"/>
          <p:cNvGraphicFramePr>
            <a:graphicFrameLocks noChangeAspect="1"/>
          </p:cNvGraphicFramePr>
          <p:nvPr/>
        </p:nvGraphicFramePr>
        <p:xfrm>
          <a:off x="0" y="735806"/>
          <a:ext cx="118745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031" name="Image" r:id="rId14" imgW="1015515" imgH="1244006" progId="">
                  <p:embed/>
                </p:oleObj>
              </mc:Choice>
              <mc:Fallback>
                <p:oleObj name="Image" r:id="rId14" imgW="1015515" imgH="1244006" progId="">
                  <p:embed/>
                  <p:pic>
                    <p:nvPicPr>
                      <p:cNvPr id="0" name="Picture 3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846" t="3816"/>
                      <a:stretch>
                        <a:fillRect/>
                      </a:stretch>
                    </p:blipFill>
                    <p:spPr bwMode="auto">
                      <a:xfrm>
                        <a:off x="0" y="735806"/>
                        <a:ext cx="118745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89" name="Rectangle 49" descr="虚线网格"/>
          <p:cNvSpPr>
            <a:spLocks noChangeArrowheads="1"/>
          </p:cNvSpPr>
          <p:nvPr/>
        </p:nvSpPr>
        <p:spPr bwMode="auto">
          <a:xfrm>
            <a:off x="1258888" y="411957"/>
            <a:ext cx="7885112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0" name="Freeform 50"/>
          <p:cNvSpPr>
            <a:spLocks/>
          </p:cNvSpPr>
          <p:nvPr/>
        </p:nvSpPr>
        <p:spPr bwMode="auto">
          <a:xfrm>
            <a:off x="231778" y="735807"/>
            <a:ext cx="955675" cy="4320779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1" name="AutoShape 51"/>
          <p:cNvSpPr>
            <a:spLocks noChangeArrowheads="1"/>
          </p:cNvSpPr>
          <p:nvPr/>
        </p:nvSpPr>
        <p:spPr bwMode="auto">
          <a:xfrm flipH="1">
            <a:off x="447678" y="670322"/>
            <a:ext cx="811213" cy="4473178"/>
          </a:xfrm>
          <a:prstGeom prst="rtTriangle">
            <a:avLst/>
          </a:prstGeom>
          <a:solidFill>
            <a:srgbClr val="54A82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892" name="Line 52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91896" name="Rectangle 56"/>
          <p:cNvSpPr>
            <a:spLocks noChangeArrowheads="1"/>
          </p:cNvSpPr>
          <p:nvPr/>
        </p:nvSpPr>
        <p:spPr bwMode="auto">
          <a:xfrm>
            <a:off x="0" y="123826"/>
            <a:ext cx="9144000" cy="621506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291897" name="Group 57"/>
          <p:cNvGrpSpPr>
            <a:grpSpLocks/>
          </p:cNvGrpSpPr>
          <p:nvPr/>
        </p:nvGrpSpPr>
        <p:grpSpPr bwMode="auto">
          <a:xfrm>
            <a:off x="3" y="1"/>
            <a:ext cx="3203575" cy="276225"/>
            <a:chOff x="0" y="0"/>
            <a:chExt cx="1602" cy="232"/>
          </a:xfrm>
        </p:grpSpPr>
        <p:sp>
          <p:nvSpPr>
            <p:cNvPr id="291898" name="AutoShape 58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899" name="Rectangle 59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00" name="Oval 60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01" name="Freeform 61" descr="虚线网格"/>
          <p:cNvSpPr>
            <a:spLocks/>
          </p:cNvSpPr>
          <p:nvPr/>
        </p:nvSpPr>
        <p:spPr bwMode="auto">
          <a:xfrm rot="20926154">
            <a:off x="307975" y="675086"/>
            <a:ext cx="1600200" cy="4467225"/>
          </a:xfrm>
          <a:custGeom>
            <a:avLst/>
            <a:gdLst>
              <a:gd name="T0" fmla="*/ 679 w 679"/>
              <a:gd name="T1" fmla="*/ 0 h 3199"/>
              <a:gd name="T2" fmla="*/ 471 w 679"/>
              <a:gd name="T3" fmla="*/ 292 h 3199"/>
              <a:gd name="T4" fmla="*/ 307 w 679"/>
              <a:gd name="T5" fmla="*/ 587 h 3199"/>
              <a:gd name="T6" fmla="*/ 182 w 679"/>
              <a:gd name="T7" fmla="*/ 899 h 3199"/>
              <a:gd name="T8" fmla="*/ 71 w 679"/>
              <a:gd name="T9" fmla="*/ 1317 h 3199"/>
              <a:gd name="T10" fmla="*/ 18 w 679"/>
              <a:gd name="T11" fmla="*/ 1699 h 3199"/>
              <a:gd name="T12" fmla="*/ 9 w 679"/>
              <a:gd name="T13" fmla="*/ 2258 h 3199"/>
              <a:gd name="T14" fmla="*/ 75 w 679"/>
              <a:gd name="T15" fmla="*/ 2766 h 3199"/>
              <a:gd name="T16" fmla="*/ 187 w 679"/>
              <a:gd name="T17" fmla="*/ 319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9" h="3199">
                <a:moveTo>
                  <a:pt x="679" y="0"/>
                </a:moveTo>
                <a:cubicBezTo>
                  <a:pt x="644" y="49"/>
                  <a:pt x="533" y="194"/>
                  <a:pt x="471" y="292"/>
                </a:cubicBezTo>
                <a:cubicBezTo>
                  <a:pt x="409" y="390"/>
                  <a:pt x="355" y="486"/>
                  <a:pt x="307" y="587"/>
                </a:cubicBezTo>
                <a:cubicBezTo>
                  <a:pt x="259" y="688"/>
                  <a:pt x="221" y="777"/>
                  <a:pt x="182" y="899"/>
                </a:cubicBezTo>
                <a:cubicBezTo>
                  <a:pt x="143" y="1021"/>
                  <a:pt x="98" y="1184"/>
                  <a:pt x="71" y="1317"/>
                </a:cubicBezTo>
                <a:cubicBezTo>
                  <a:pt x="44" y="1450"/>
                  <a:pt x="28" y="1542"/>
                  <a:pt x="18" y="1699"/>
                </a:cubicBezTo>
                <a:cubicBezTo>
                  <a:pt x="8" y="1856"/>
                  <a:pt x="0" y="2080"/>
                  <a:pt x="9" y="2258"/>
                </a:cubicBezTo>
                <a:cubicBezTo>
                  <a:pt x="18" y="2436"/>
                  <a:pt x="45" y="2609"/>
                  <a:pt x="75" y="2766"/>
                </a:cubicBezTo>
                <a:cubicBezTo>
                  <a:pt x="105" y="2923"/>
                  <a:pt x="164" y="3109"/>
                  <a:pt x="187" y="3199"/>
                </a:cubicBezTo>
              </a:path>
            </a:pathLst>
          </a:cu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rgbClr val="48902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grpSp>
        <p:nvGrpSpPr>
          <p:cNvPr id="291916" name="Group 76"/>
          <p:cNvGrpSpPr>
            <a:grpSpLocks/>
          </p:cNvGrpSpPr>
          <p:nvPr/>
        </p:nvGrpSpPr>
        <p:grpSpPr bwMode="auto">
          <a:xfrm>
            <a:off x="7092950" y="4683920"/>
            <a:ext cx="2051050" cy="363141"/>
            <a:chOff x="3424" y="4020"/>
            <a:chExt cx="1610" cy="182"/>
          </a:xfrm>
        </p:grpSpPr>
        <p:sp>
          <p:nvSpPr>
            <p:cNvPr id="291917" name="AutoShape 77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291918" name="Rectangle 78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291915" name="Rectangle 75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291906" name="Picture 66" descr="bt_r1_c1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4688682"/>
            <a:ext cx="647700" cy="494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1907" name="Rectangle 67"/>
          <p:cNvSpPr>
            <a:spLocks noChangeArrowheads="1"/>
          </p:cNvSpPr>
          <p:nvPr/>
        </p:nvSpPr>
        <p:spPr bwMode="auto">
          <a:xfrm>
            <a:off x="0" y="608411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11" name="Text Box 71"/>
          <p:cNvSpPr txBox="1">
            <a:spLocks noChangeArrowheads="1"/>
          </p:cNvSpPr>
          <p:nvPr/>
        </p:nvSpPr>
        <p:spPr bwMode="auto">
          <a:xfrm>
            <a:off x="8012116" y="4708924"/>
            <a:ext cx="815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宋体" pitchFamily="2" charset="-122"/>
              </a:rPr>
              <a:t> </a:t>
            </a:r>
            <a:r>
              <a:rPr lang="zh-CN" altLang="en-US" sz="900">
                <a:solidFill>
                  <a:srgbClr val="39721C"/>
                </a:solidFill>
                <a:latin typeface="宋体" pitchFamily="2" charset="-122"/>
              </a:rPr>
              <a:t>汪  鹏</a:t>
            </a:r>
          </a:p>
        </p:txBody>
      </p:sp>
      <p:sp>
        <p:nvSpPr>
          <p:cNvPr id="291912" name="Rectangle 72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2009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3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18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291913" name="Text Box 73"/>
          <p:cNvSpPr txBox="1">
            <a:spLocks noChangeArrowheads="1"/>
          </p:cNvSpPr>
          <p:nvPr/>
        </p:nvSpPr>
        <p:spPr bwMode="auto">
          <a:xfrm>
            <a:off x="2413000" y="4937524"/>
            <a:ext cx="40830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zh-CN" altLang="en-US" sz="900">
                <a:solidFill>
                  <a:srgbClr val="39721C"/>
                </a:solidFill>
                <a:latin typeface="Arial" charset="0"/>
                <a:ea typeface="方正综艺简体" pitchFamily="2" charset="-122"/>
              </a:rPr>
              <a:t>东南大学计算机科学与工程学院</a:t>
            </a:r>
          </a:p>
        </p:txBody>
      </p:sp>
      <p:sp>
        <p:nvSpPr>
          <p:cNvPr id="291919" name="Oval 79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291920" name="Rectangle 80"/>
          <p:cNvSpPr>
            <a:spLocks noChangeArrowheads="1"/>
          </p:cNvSpPr>
          <p:nvPr/>
        </p:nvSpPr>
        <p:spPr bwMode="auto">
          <a:xfrm>
            <a:off x="5803900" y="301230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sp>
        <p:nvSpPr>
          <p:cNvPr id="291921" name="Rectangle 81"/>
          <p:cNvSpPr>
            <a:spLocks noChangeArrowheads="1"/>
          </p:cNvSpPr>
          <p:nvPr/>
        </p:nvSpPr>
        <p:spPr bwMode="auto">
          <a:xfrm>
            <a:off x="-36512" y="583406"/>
            <a:ext cx="39925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Impact" pitchFamily="34" charset="0"/>
              </a:rPr>
              <a:t>Ontology Mapping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B2E59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/>
        </p:nvSpPr>
        <p:spPr bwMode="auto">
          <a:xfrm>
            <a:off x="0" y="411957"/>
            <a:ext cx="9144000" cy="4731544"/>
          </a:xfrm>
          <a:prstGeom prst="rect">
            <a:avLst/>
          </a:prstGeom>
          <a:pattFill prst="dotGrid">
            <a:fgClr>
              <a:srgbClr val="E1FFE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44613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791" name="Rectangle 7"/>
          <p:cNvSpPr>
            <a:spLocks noChangeArrowheads="1"/>
          </p:cNvSpPr>
          <p:nvPr/>
        </p:nvSpPr>
        <p:spPr bwMode="auto">
          <a:xfrm>
            <a:off x="0" y="123827"/>
            <a:ext cx="9144000" cy="409739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2" name="Group 8"/>
          <p:cNvGrpSpPr>
            <a:grpSpLocks/>
          </p:cNvGrpSpPr>
          <p:nvPr/>
        </p:nvGrpSpPr>
        <p:grpSpPr bwMode="auto">
          <a:xfrm>
            <a:off x="3" y="-9524"/>
            <a:ext cx="3203575" cy="276225"/>
            <a:chOff x="0" y="0"/>
            <a:chExt cx="1602" cy="232"/>
          </a:xfrm>
        </p:grpSpPr>
        <p:sp>
          <p:nvSpPr>
            <p:cNvPr id="374793" name="AutoShape 9"/>
            <p:cNvSpPr>
              <a:spLocks noChangeArrowheads="1"/>
            </p:cNvSpPr>
            <p:nvPr userDrawn="1"/>
          </p:nvSpPr>
          <p:spPr bwMode="auto">
            <a:xfrm rot="-10800000" flipH="1" flipV="1">
              <a:off x="1384" y="0"/>
              <a:ext cx="218" cy="231"/>
            </a:xfrm>
            <a:prstGeom prst="rtTriangle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4" name="Rectangle 10"/>
            <p:cNvSpPr>
              <a:spLocks noChangeArrowheads="1"/>
            </p:cNvSpPr>
            <p:nvPr userDrawn="1"/>
          </p:nvSpPr>
          <p:spPr bwMode="auto">
            <a:xfrm rot="10800000" flipV="1">
              <a:off x="0" y="1"/>
              <a:ext cx="1393" cy="231"/>
            </a:xfrm>
            <a:prstGeom prst="rect">
              <a:avLst/>
            </a:prstGeom>
            <a:solidFill>
              <a:srgbClr val="60C0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795" name="Oval 11"/>
          <p:cNvSpPr>
            <a:spLocks noChangeArrowheads="1"/>
          </p:cNvSpPr>
          <p:nvPr/>
        </p:nvSpPr>
        <p:spPr bwMode="auto">
          <a:xfrm>
            <a:off x="7019925" y="4732735"/>
            <a:ext cx="611188" cy="411956"/>
          </a:xfrm>
          <a:prstGeom prst="ellipse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grpSp>
        <p:nvGrpSpPr>
          <p:cNvPr id="374797" name="Group 13"/>
          <p:cNvGrpSpPr>
            <a:grpSpLocks/>
          </p:cNvGrpSpPr>
          <p:nvPr/>
        </p:nvGrpSpPr>
        <p:grpSpPr bwMode="auto">
          <a:xfrm>
            <a:off x="7092950" y="4700249"/>
            <a:ext cx="2051050" cy="363141"/>
            <a:chOff x="3424" y="4020"/>
            <a:chExt cx="1610" cy="182"/>
          </a:xfrm>
        </p:grpSpPr>
        <p:sp>
          <p:nvSpPr>
            <p:cNvPr id="374798" name="AutoShape 14"/>
            <p:cNvSpPr>
              <a:spLocks noChangeArrowheads="1"/>
            </p:cNvSpPr>
            <p:nvPr userDrawn="1"/>
          </p:nvSpPr>
          <p:spPr bwMode="auto">
            <a:xfrm flipH="1">
              <a:off x="3424" y="4020"/>
              <a:ext cx="182" cy="182"/>
            </a:xfrm>
            <a:prstGeom prst="rtTriangle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  <p:sp>
          <p:nvSpPr>
            <p:cNvPr id="374799" name="Rectangle 15"/>
            <p:cNvSpPr>
              <a:spLocks noChangeArrowheads="1"/>
            </p:cNvSpPr>
            <p:nvPr userDrawn="1"/>
          </p:nvSpPr>
          <p:spPr bwMode="auto">
            <a:xfrm>
              <a:off x="3606" y="4027"/>
              <a:ext cx="1428" cy="174"/>
            </a:xfrm>
            <a:prstGeom prst="rect">
              <a:avLst/>
            </a:prstGeom>
            <a:solidFill>
              <a:srgbClr val="9EDE7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425"/>
            </a:p>
          </p:txBody>
        </p:sp>
      </p:grp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32761"/>
            <a:ext cx="9144000" cy="211931"/>
          </a:xfrm>
          <a:prstGeom prst="rect">
            <a:avLst/>
          </a:prstGeom>
          <a:solidFill>
            <a:srgbClr val="60C03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374801" name="Picture 17" descr="bt_r1_c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51" y="4672141"/>
            <a:ext cx="712470" cy="543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4802" name="Rectangle 18"/>
          <p:cNvSpPr>
            <a:spLocks noChangeArrowheads="1"/>
          </p:cNvSpPr>
          <p:nvPr/>
        </p:nvSpPr>
        <p:spPr bwMode="auto">
          <a:xfrm>
            <a:off x="0" y="371639"/>
            <a:ext cx="9144000" cy="161925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3" name="Text Box 19"/>
          <p:cNvSpPr txBox="1">
            <a:spLocks noChangeArrowheads="1"/>
          </p:cNvSpPr>
          <p:nvPr/>
        </p:nvSpPr>
        <p:spPr bwMode="auto">
          <a:xfrm>
            <a:off x="7631116" y="4732736"/>
            <a:ext cx="141128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 Peng Wang  (</a:t>
            </a:r>
            <a:r>
              <a:rPr lang="zh-CN" altLang="en-US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汪鹏</a:t>
            </a:r>
            <a:r>
              <a:rPr lang="en-US" altLang="zh-CN" sz="900" dirty="0">
                <a:solidFill>
                  <a:srgbClr val="39721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900" dirty="0">
              <a:solidFill>
                <a:srgbClr val="3972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7807328" y="4934621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2011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年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4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月</a:t>
            </a:r>
            <a:r>
              <a:rPr lang="en-US" altLang="zh-CN" sz="900" b="1" dirty="0">
                <a:solidFill>
                  <a:srgbClr val="104210"/>
                </a:solidFill>
                <a:latin typeface="Arial" charset="0"/>
              </a:rPr>
              <a:t>28</a:t>
            </a: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日</a:t>
            </a:r>
          </a:p>
        </p:txBody>
      </p:sp>
      <p:sp>
        <p:nvSpPr>
          <p:cNvPr id="374805" name="Text Box 21"/>
          <p:cNvSpPr txBox="1">
            <a:spLocks noChangeArrowheads="1"/>
          </p:cNvSpPr>
          <p:nvPr/>
        </p:nvSpPr>
        <p:spPr bwMode="auto">
          <a:xfrm>
            <a:off x="1155700" y="4932761"/>
            <a:ext cx="577215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altLang="zh-CN" sz="1050" b="1" i="1" dirty="0">
                <a:solidFill>
                  <a:srgbClr val="39721C"/>
                </a:solidFill>
                <a:latin typeface="Times New Roman" pitchFamily="18" charset="0"/>
                <a:ea typeface="方正综艺简体" pitchFamily="2" charset="-122"/>
                <a:cs typeface="Times New Roman" pitchFamily="18" charset="0"/>
              </a:rPr>
              <a:t>School of Computer Science and Engineering, Southeast University</a:t>
            </a:r>
            <a:endParaRPr lang="zh-CN" altLang="en-US" sz="1050" b="1" i="1" dirty="0">
              <a:solidFill>
                <a:srgbClr val="39721C"/>
              </a:solidFill>
              <a:latin typeface="Times New Roman" pitchFamily="18" charset="0"/>
              <a:ea typeface="方正综艺简体" pitchFamily="2" charset="-122"/>
              <a:cs typeface="Times New Roman" pitchFamily="18" charset="0"/>
            </a:endParaRPr>
          </a:p>
        </p:txBody>
      </p:sp>
      <p:sp>
        <p:nvSpPr>
          <p:cNvPr id="374806" name="Oval 22"/>
          <p:cNvSpPr>
            <a:spLocks noChangeArrowheads="1"/>
          </p:cNvSpPr>
          <p:nvPr/>
        </p:nvSpPr>
        <p:spPr bwMode="auto">
          <a:xfrm>
            <a:off x="7054853" y="4722019"/>
            <a:ext cx="550863" cy="411956"/>
          </a:xfrm>
          <a:prstGeom prst="ellipse">
            <a:avLst/>
          </a:prstGeom>
          <a:noFill/>
          <a:ln w="38100">
            <a:solidFill>
              <a:srgbClr val="60C030"/>
            </a:solidFill>
            <a:round/>
            <a:headEnd/>
            <a:tailEnd/>
          </a:ln>
          <a:effectLst>
            <a:prstShdw prst="shdw17" dist="17961" dir="2700000">
              <a:srgbClr val="60C030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9" name="Rectangle 25"/>
          <p:cNvSpPr>
            <a:spLocks noChangeArrowheads="1"/>
          </p:cNvSpPr>
          <p:nvPr/>
        </p:nvSpPr>
        <p:spPr bwMode="auto">
          <a:xfrm>
            <a:off x="5803900" y="88953"/>
            <a:ext cx="3479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500" b="1" dirty="0">
                <a:solidFill>
                  <a:schemeClr val="bg1"/>
                </a:solidFill>
              </a:rPr>
              <a:t>SOUTHEAST UNIVERSITY</a:t>
            </a:r>
          </a:p>
        </p:txBody>
      </p:sp>
      <p:pic>
        <p:nvPicPr>
          <p:cNvPr id="52838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60"/>
          <a:stretch/>
        </p:blipFill>
        <p:spPr bwMode="auto">
          <a:xfrm>
            <a:off x="32661" y="28739"/>
            <a:ext cx="1883229" cy="30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0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kHorz">
          <a:fgClr>
            <a:srgbClr val="80008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 descr="虚线网格"/>
          <p:cNvSpPr>
            <a:spLocks noChangeArrowheads="1"/>
          </p:cNvSpPr>
          <p:nvPr userDrawn="1"/>
        </p:nvSpPr>
        <p:spPr bwMode="auto">
          <a:xfrm>
            <a:off x="1077" y="3118"/>
            <a:ext cx="9144000" cy="5212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790" name="Line 6"/>
          <p:cNvSpPr>
            <a:spLocks noChangeShapeType="1"/>
          </p:cNvSpPr>
          <p:nvPr/>
        </p:nvSpPr>
        <p:spPr bwMode="auto">
          <a:xfrm flipH="1">
            <a:off x="1350629" y="4704160"/>
            <a:ext cx="779462" cy="1190"/>
          </a:xfrm>
          <a:prstGeom prst="line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374800" name="Rectangle 16"/>
          <p:cNvSpPr>
            <a:spLocks noChangeArrowheads="1"/>
          </p:cNvSpPr>
          <p:nvPr/>
        </p:nvSpPr>
        <p:spPr bwMode="auto">
          <a:xfrm>
            <a:off x="0" y="4999810"/>
            <a:ext cx="9144000" cy="144883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74804" name="Rectangle 20"/>
          <p:cNvSpPr>
            <a:spLocks noChangeArrowheads="1"/>
          </p:cNvSpPr>
          <p:nvPr/>
        </p:nvSpPr>
        <p:spPr bwMode="auto">
          <a:xfrm>
            <a:off x="8382514" y="4957929"/>
            <a:ext cx="8352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rgbClr val="104210"/>
                </a:solidFill>
                <a:latin typeface="Arial" charset="0"/>
              </a:rPr>
              <a:t>      </a:t>
            </a:r>
            <a:fld id="{3297EFB0-ABC0-4B09-8B00-40727804FBED}" type="datetime1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2019/9/4</a:t>
            </a:fld>
            <a:endParaRPr lang="zh-CN" altLang="en-US" sz="825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Rectangle 20"/>
          <p:cNvSpPr>
            <a:spLocks noChangeArrowheads="1"/>
          </p:cNvSpPr>
          <p:nvPr userDrawn="1"/>
        </p:nvSpPr>
        <p:spPr bwMode="auto">
          <a:xfrm>
            <a:off x="3" y="4957929"/>
            <a:ext cx="13239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900" b="1" dirty="0">
                <a:solidFill>
                  <a:schemeClr val="bg1"/>
                </a:solidFill>
                <a:latin typeface="Arial" charset="0"/>
              </a:rPr>
              <a:t>    </a:t>
            </a:r>
            <a:fld id="{5FCA0474-04E2-CA4B-99B7-C90138B22708}" type="slidenum">
              <a:rPr lang="zh-CN" altLang="en-US" sz="788" b="1" smtClean="0">
                <a:solidFill>
                  <a:schemeClr val="bg1"/>
                </a:solidFill>
                <a:latin typeface="Arial" charset="0"/>
              </a:rPr>
              <a:t>‹#›</a:t>
            </a:fld>
            <a:endParaRPr lang="zh-CN" altLang="en-US" sz="900" b="1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83A56-0968-F140-AD3A-B1201DF944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89255" y="30387"/>
            <a:ext cx="1227707" cy="390244"/>
          </a:xfrm>
          <a:prstGeom prst="rect">
            <a:avLst/>
          </a:prstGeom>
        </p:spPr>
      </p:pic>
      <p:sp>
        <p:nvSpPr>
          <p:cNvPr id="9" name="Rectangle 25">
            <a:extLst>
              <a:ext uri="{FF2B5EF4-FFF2-40B4-BE49-F238E27FC236}">
                <a16:creationId xmlns:a16="http://schemas.microsoft.com/office/drawing/2014/main" id="{016FBDD6-1BB8-6742-BF3C-5454AE9B95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698" y="14716"/>
            <a:ext cx="293230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1100" b="1" dirty="0">
                <a:solidFill>
                  <a:srgbClr val="800080"/>
                </a:solidFill>
              </a:rPr>
              <a:t>KGCODE</a:t>
            </a:r>
            <a:r>
              <a:rPr lang="zh-CN" altLang="en-US" sz="1100" b="1" dirty="0">
                <a:solidFill>
                  <a:srgbClr val="800080"/>
                </a:solidFill>
              </a:rPr>
              <a:t> </a:t>
            </a:r>
            <a:r>
              <a:rPr lang="en-US" altLang="zh-CN" sz="1100" b="1" dirty="0">
                <a:solidFill>
                  <a:srgbClr val="800080"/>
                </a:solidFill>
              </a:rPr>
              <a:t>LAB</a:t>
            </a:r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1BE23768-4E4E-1849-9D26-CDF430644A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5480" y="4957929"/>
            <a:ext cx="354944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900" b="1" dirty="0">
                <a:solidFill>
                  <a:schemeClr val="bg1"/>
                </a:solidFill>
              </a:rPr>
              <a:t>SOUTHEAST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057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ransition/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3" name="Rectangle 5"/>
          <p:cNvSpPr>
            <a:spLocks noChangeArrowheads="1"/>
          </p:cNvSpPr>
          <p:nvPr/>
        </p:nvSpPr>
        <p:spPr bwMode="auto">
          <a:xfrm>
            <a:off x="1336838" y="3097627"/>
            <a:ext cx="646747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kumimoji="1" lang="zh-CN" altLang="en-US" sz="2700" b="1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汪   </a:t>
            </a:r>
            <a:r>
              <a:rPr kumimoji="1" lang="en-US" altLang="zh-CN" sz="2700" b="1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 </a:t>
            </a:r>
            <a:r>
              <a:rPr kumimoji="1" lang="zh-CN" altLang="en-US" sz="2700" b="1" dirty="0">
                <a:solidFill>
                  <a:schemeClr val="tx1"/>
                </a:solidFill>
                <a:ea typeface="仿宋_GB2312" pitchFamily="49" charset="-122"/>
                <a:cs typeface="Times New Roman" pitchFamily="18" charset="0"/>
              </a:rPr>
              <a:t>鹏</a:t>
            </a:r>
            <a:endParaRPr kumimoji="1" lang="en-US" altLang="zh-CN" sz="2700" b="1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endParaRPr kumimoji="1" lang="en-US" altLang="zh-CN" sz="1200" b="1" dirty="0">
              <a:solidFill>
                <a:schemeClr val="tx1"/>
              </a:solidFill>
              <a:ea typeface="仿宋_GB2312" pitchFamily="49" charset="-122"/>
              <a:cs typeface="Times New Roman" pitchFamily="18" charset="0"/>
            </a:endParaRPr>
          </a:p>
        </p:txBody>
      </p:sp>
      <p:sp>
        <p:nvSpPr>
          <p:cNvPr id="375815" name="Line 7"/>
          <p:cNvSpPr>
            <a:spLocks noChangeShapeType="1"/>
          </p:cNvSpPr>
          <p:nvPr/>
        </p:nvSpPr>
        <p:spPr bwMode="auto">
          <a:xfrm flipV="1">
            <a:off x="1164493" y="4687973"/>
            <a:ext cx="6768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  <p:sp>
        <p:nvSpPr>
          <p:cNvPr id="2" name="矩形 1"/>
          <p:cNvSpPr/>
          <p:nvPr/>
        </p:nvSpPr>
        <p:spPr>
          <a:xfrm>
            <a:off x="2253236" y="4218795"/>
            <a:ext cx="470159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东南大学 计算机科学与工程学院</a:t>
            </a:r>
            <a:endParaRPr lang="zh-CN" altLang="en-US" sz="2400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CDF0ABE-8D9D-DE42-A67F-08E9F2054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4" y="629150"/>
            <a:ext cx="8932983" cy="1038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2730"/>
              </a:spcBef>
            </a:pPr>
            <a:r>
              <a:rPr lang="zh-CN" altLang="en-US" sz="360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知识图谱：技术、应用和挑战</a:t>
            </a:r>
            <a:br>
              <a:rPr lang="en-US" altLang="zh-CN" sz="360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</a:br>
            <a:r>
              <a:rPr lang="en-US" altLang="zh-CN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(Knowledge Graph:</a:t>
            </a:r>
            <a:r>
              <a:rPr lang="zh-CN" altLang="en-US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Techniques,</a:t>
            </a:r>
            <a:r>
              <a:rPr lang="zh-CN" altLang="en-US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Applications</a:t>
            </a:r>
            <a:r>
              <a:rPr lang="zh-CN" altLang="en-US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and</a:t>
            </a:r>
            <a:r>
              <a:rPr lang="zh-CN" altLang="en-US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 </a:t>
            </a:r>
            <a:r>
              <a:rPr lang="en-US" altLang="zh-CN" sz="2550" dirty="0">
                <a:solidFill>
                  <a:schemeClr val="tx2"/>
                </a:solidFill>
                <a:latin typeface="Arial" charset="0"/>
                <a:ea typeface="黑体" pitchFamily="2" charset="-122"/>
              </a:rPr>
              <a:t>Challenges)</a:t>
            </a:r>
            <a:endParaRPr lang="zh-CN" altLang="en-US" sz="2550" dirty="0">
              <a:solidFill>
                <a:schemeClr val="tx2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3B1076-D55C-984B-843D-182AC5D9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93" y="2682763"/>
            <a:ext cx="1187053" cy="1187053"/>
          </a:xfrm>
          <a:prstGeom prst="rect">
            <a:avLst/>
          </a:prstGeom>
        </p:spPr>
      </p:pic>
      <p:sp>
        <p:nvSpPr>
          <p:cNvPr id="10" name="Line 7">
            <a:extLst>
              <a:ext uri="{FF2B5EF4-FFF2-40B4-BE49-F238E27FC236}">
                <a16:creationId xmlns:a16="http://schemas.microsoft.com/office/drawing/2014/main" id="{EFBB435D-F41A-DE45-A8EE-1F8FE9280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8404" y="2175329"/>
            <a:ext cx="67681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25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5" name="矩形 4"/>
          <p:cNvSpPr/>
          <p:nvPr/>
        </p:nvSpPr>
        <p:spPr>
          <a:xfrm>
            <a:off x="1165626" y="2504689"/>
            <a:ext cx="3132823" cy="34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  <a:cs typeface="楷体"/>
              </a:rPr>
              <a:t>2011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  <a:cs typeface="楷体"/>
              </a:rPr>
              <a:t>年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  <a:cs typeface="Times Bold"/>
              </a:rPr>
              <a:t>IBM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  <a:cs typeface="Times Bold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  <a:cs typeface="Times Bold"/>
              </a:rPr>
              <a:t>Watson</a:t>
            </a:r>
            <a:endParaRPr lang="en-US" altLang="zh-CN" sz="1800" b="1" dirty="0">
              <a:solidFill>
                <a:schemeClr val="tx1"/>
              </a:solidFill>
              <a:latin typeface="Times" pitchFamily="2" charset="0"/>
              <a:ea typeface="+mn-ea"/>
              <a:cs typeface="楷体"/>
            </a:endParaRPr>
          </a:p>
        </p:txBody>
      </p:sp>
      <p:pic>
        <p:nvPicPr>
          <p:cNvPr id="6" name="图片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28" y="639720"/>
            <a:ext cx="3320136" cy="1908000"/>
          </a:xfrm>
          <a:prstGeom prst="rect">
            <a:avLst/>
          </a:prstGeom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354420" y="126091"/>
            <a:ext cx="6091067" cy="3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过去十年</a:t>
            </a:r>
            <a:r>
              <a:rPr lang="en-US" altLang="zh-CN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AI</a:t>
            </a: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标志性事件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6FBD770-AAB9-0244-8F55-4CE810A197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81" y="639720"/>
            <a:ext cx="3456000" cy="190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8FA59-7CB2-8C4A-89EA-AFF9F66347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27" y="2805114"/>
            <a:ext cx="3347304" cy="190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72B6EA-96C9-BA4E-AA4D-E9E7944914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83880" y="2805113"/>
            <a:ext cx="3456000" cy="190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A34E09E-4F6C-DC47-88C0-72427D4E66A4}"/>
              </a:ext>
            </a:extLst>
          </p:cNvPr>
          <p:cNvSpPr/>
          <p:nvPr/>
        </p:nvSpPr>
        <p:spPr>
          <a:xfrm>
            <a:off x="4766070" y="2504689"/>
            <a:ext cx="3132823" cy="34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2011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年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 Palantir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D7D790-629E-E94D-8633-5555D165DE24}"/>
              </a:ext>
            </a:extLst>
          </p:cNvPr>
          <p:cNvSpPr/>
          <p:nvPr/>
        </p:nvSpPr>
        <p:spPr>
          <a:xfrm>
            <a:off x="1165626" y="4694255"/>
            <a:ext cx="3132823" cy="34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2016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年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Google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AlphaGo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7B0EDC-68C0-2A44-B14F-BB759FDFAEAD}"/>
              </a:ext>
            </a:extLst>
          </p:cNvPr>
          <p:cNvSpPr/>
          <p:nvPr/>
        </p:nvSpPr>
        <p:spPr>
          <a:xfrm>
            <a:off x="4766070" y="4717700"/>
            <a:ext cx="3132823" cy="341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2017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年 </a:t>
            </a:r>
            <a:r>
              <a:rPr lang="en-US" altLang="zh-CN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CMU</a:t>
            </a:r>
            <a:r>
              <a:rPr lang="zh-CN" altLang="en-US" sz="1800" b="1" dirty="0">
                <a:solidFill>
                  <a:schemeClr val="tx1"/>
                </a:solidFill>
                <a:latin typeface="Times" pitchFamily="2" charset="0"/>
                <a:ea typeface="+mn-ea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Times" pitchFamily="2" charset="0"/>
                <a:ea typeface="+mn-ea"/>
              </a:rPr>
              <a:t>Libratus</a:t>
            </a:r>
            <a:endParaRPr lang="en-US" altLang="zh-CN" sz="1800" b="1" dirty="0">
              <a:solidFill>
                <a:schemeClr val="tx1"/>
              </a:solidFill>
              <a:latin typeface="Times" pitchFamily="2" charset="0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432F1-9DA0-9C4A-B950-227E070A219F}"/>
              </a:ext>
            </a:extLst>
          </p:cNvPr>
          <p:cNvSpPr txBox="1"/>
          <p:nvPr/>
        </p:nvSpPr>
        <p:spPr>
          <a:xfrm>
            <a:off x="163000" y="664311"/>
            <a:ext cx="719015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认知智能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2B3252-0583-F44E-B13B-F3C4EFA939FC}"/>
              </a:ext>
            </a:extLst>
          </p:cNvPr>
          <p:cNvSpPr txBox="1"/>
          <p:nvPr/>
        </p:nvSpPr>
        <p:spPr>
          <a:xfrm>
            <a:off x="163000" y="2805112"/>
            <a:ext cx="719015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感知智能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B55FBA-24F6-F14F-A309-D9A64B6925AE}"/>
              </a:ext>
            </a:extLst>
          </p:cNvPr>
          <p:cNvSpPr txBox="1"/>
          <p:nvPr/>
        </p:nvSpPr>
        <p:spPr>
          <a:xfrm>
            <a:off x="8246066" y="664311"/>
            <a:ext cx="719015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认知智能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54EE45-1489-DE49-85F8-581ED04F4DA3}"/>
              </a:ext>
            </a:extLst>
          </p:cNvPr>
          <p:cNvSpPr txBox="1"/>
          <p:nvPr/>
        </p:nvSpPr>
        <p:spPr>
          <a:xfrm>
            <a:off x="8246066" y="2805112"/>
            <a:ext cx="719015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</a:rPr>
              <a:t>通用智能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16FE7C-66EC-A442-B5AC-F4863015630C}"/>
              </a:ext>
            </a:extLst>
          </p:cNvPr>
          <p:cNvSpPr/>
          <p:nvPr/>
        </p:nvSpPr>
        <p:spPr bwMode="auto">
          <a:xfrm>
            <a:off x="29307" y="1287599"/>
            <a:ext cx="986400" cy="1090104"/>
          </a:xfrm>
          <a:prstGeom prst="rect">
            <a:avLst/>
          </a:prstGeom>
          <a:noFill/>
          <a:ln>
            <a:solidFill>
              <a:srgbClr val="3C791D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自然语言处理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机器学习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信息检索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50" b="1" dirty="0">
                <a:solidFill>
                  <a:srgbClr val="FF0000"/>
                </a:solidFill>
              </a:rPr>
              <a:t>智能问答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50" b="1" dirty="0">
                <a:solidFill>
                  <a:srgbClr val="FF0000"/>
                </a:solidFill>
              </a:rPr>
              <a:t>知识图谱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……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C11BDF-FA5B-D849-86B4-4A24B38B08CF}"/>
              </a:ext>
            </a:extLst>
          </p:cNvPr>
          <p:cNvSpPr/>
          <p:nvPr/>
        </p:nvSpPr>
        <p:spPr bwMode="auto">
          <a:xfrm>
            <a:off x="30141" y="3432682"/>
            <a:ext cx="984732" cy="923801"/>
          </a:xfrm>
          <a:prstGeom prst="rect">
            <a:avLst/>
          </a:prstGeom>
          <a:noFill/>
          <a:ln>
            <a:solidFill>
              <a:srgbClr val="3C791D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深度学习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50" b="1" dirty="0">
                <a:solidFill>
                  <a:srgbClr val="FF0000"/>
                </a:solidFill>
              </a:rPr>
              <a:t>蒙特卡洛树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A52665-8017-3C42-A108-91F608573327}"/>
              </a:ext>
            </a:extLst>
          </p:cNvPr>
          <p:cNvSpPr/>
          <p:nvPr/>
        </p:nvSpPr>
        <p:spPr bwMode="auto">
          <a:xfrm>
            <a:off x="8112373" y="1287599"/>
            <a:ext cx="986400" cy="1090104"/>
          </a:xfrm>
          <a:prstGeom prst="rect">
            <a:avLst/>
          </a:prstGeom>
          <a:noFill/>
          <a:ln>
            <a:solidFill>
              <a:srgbClr val="3C791D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大数据分析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数据可视化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50" b="1" dirty="0">
                <a:solidFill>
                  <a:srgbClr val="FF0000"/>
                </a:solidFill>
              </a:rPr>
              <a:t>知识图谱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marL="342900" indent="-342900" algn="ctr"/>
            <a:r>
              <a:rPr lang="en-US" altLang="zh-CN" sz="1050" b="1" dirty="0">
                <a:solidFill>
                  <a:srgbClr val="FF0000"/>
                </a:solidFill>
              </a:rPr>
              <a:t>……</a:t>
            </a: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E46B89-9458-884F-BA09-CFB5B0A93836}"/>
              </a:ext>
            </a:extLst>
          </p:cNvPr>
          <p:cNvSpPr/>
          <p:nvPr/>
        </p:nvSpPr>
        <p:spPr bwMode="auto">
          <a:xfrm>
            <a:off x="8113207" y="3432682"/>
            <a:ext cx="984732" cy="1090104"/>
          </a:xfrm>
          <a:prstGeom prst="rect">
            <a:avLst/>
          </a:prstGeom>
          <a:noFill/>
          <a:ln>
            <a:solidFill>
              <a:srgbClr val="3C791D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宋体" pitchFamily="2" charset="-122"/>
              </a:rPr>
              <a:t>博弈论</a:t>
            </a: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050" b="1" dirty="0">
                <a:solidFill>
                  <a:srgbClr val="FF0000"/>
                </a:solidFill>
              </a:rPr>
              <a:t>纳什均衡</a:t>
            </a:r>
            <a:endParaRPr lang="en-US" altLang="zh-CN" sz="1050" b="1" dirty="0">
              <a:solidFill>
                <a:srgbClr val="FF0000"/>
              </a:solidFill>
            </a:endParaRP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50" b="1" dirty="0">
                <a:solidFill>
                  <a:srgbClr val="FF0000"/>
                </a:solidFill>
              </a:rPr>
              <a:t>……</a:t>
            </a:r>
          </a:p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5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1381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cxnSp>
        <p:nvCxnSpPr>
          <p:cNvPr id="9" name="直接箭头连接符 92">
            <a:extLst>
              <a:ext uri="{FF2B5EF4-FFF2-40B4-BE49-F238E27FC236}">
                <a16:creationId xmlns:a16="http://schemas.microsoft.com/office/drawing/2014/main" id="{1435577E-B714-394D-842A-7057774ADAF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61937" y="2077505"/>
            <a:ext cx="0" cy="1741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94">
            <a:extLst>
              <a:ext uri="{FF2B5EF4-FFF2-40B4-BE49-F238E27FC236}">
                <a16:creationId xmlns:a16="http://schemas.microsoft.com/office/drawing/2014/main" id="{BACD999D-F0EE-CC44-A5D0-747386C8F4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61937" y="3418627"/>
            <a:ext cx="0" cy="19276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ounded Rectangle 621">
            <a:extLst>
              <a:ext uri="{FF2B5EF4-FFF2-40B4-BE49-F238E27FC236}">
                <a16:creationId xmlns:a16="http://schemas.microsoft.com/office/drawing/2014/main" id="{169B1A1F-9571-9946-A379-57A50E00CBD3}"/>
              </a:ext>
            </a:extLst>
          </p:cNvPr>
          <p:cNvSpPr/>
          <p:nvPr/>
        </p:nvSpPr>
        <p:spPr>
          <a:xfrm>
            <a:off x="1550802" y="3588915"/>
            <a:ext cx="4901538" cy="1326962"/>
          </a:xfrm>
          <a:prstGeom prst="roundRect">
            <a:avLst>
              <a:gd name="adj" fmla="val 8667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723BE6-F0E6-054D-BBDC-B290BC0B92BC}"/>
              </a:ext>
            </a:extLst>
          </p:cNvPr>
          <p:cNvSpPr txBox="1">
            <a:spLocks/>
          </p:cNvSpPr>
          <p:nvPr/>
        </p:nvSpPr>
        <p:spPr bwMode="auto">
          <a:xfrm>
            <a:off x="644285" y="4105215"/>
            <a:ext cx="810807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计算智能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DFE485-81AE-8044-8F10-687977DA7205}"/>
              </a:ext>
            </a:extLst>
          </p:cNvPr>
          <p:cNvSpPr txBox="1">
            <a:spLocks/>
          </p:cNvSpPr>
          <p:nvPr/>
        </p:nvSpPr>
        <p:spPr bwMode="auto">
          <a:xfrm>
            <a:off x="2656019" y="3587846"/>
            <a:ext cx="3019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特定领域中规则明确的数据快速处理智能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1BC95C6-E762-C44A-8A46-3A5066CE1F6D}"/>
              </a:ext>
            </a:extLst>
          </p:cNvPr>
          <p:cNvSpPr txBox="1">
            <a:spLocks/>
          </p:cNvSpPr>
          <p:nvPr/>
        </p:nvSpPr>
        <p:spPr bwMode="auto">
          <a:xfrm>
            <a:off x="644285" y="2716309"/>
            <a:ext cx="810807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感知智能</a:t>
            </a:r>
            <a:endParaRPr lang="en-US" altLang="zh-CN" sz="1200" b="1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6319BE-DFF7-0748-A9E8-9B0B6290724C}"/>
              </a:ext>
            </a:extLst>
          </p:cNvPr>
          <p:cNvSpPr txBox="1">
            <a:spLocks/>
          </p:cNvSpPr>
          <p:nvPr/>
        </p:nvSpPr>
        <p:spPr bwMode="auto">
          <a:xfrm>
            <a:off x="644285" y="1461921"/>
            <a:ext cx="810807" cy="28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认知智能</a:t>
            </a:r>
            <a:endParaRPr lang="en-US" altLang="zh-CN" sz="1200" b="1" dirty="0">
              <a:solidFill>
                <a:schemeClr val="tx1"/>
              </a:solidFill>
              <a:latin typeface="等线"/>
            </a:endParaRP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6CA0B72C-44D8-3F47-A10C-B4635BEE5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83" y="3811563"/>
            <a:ext cx="1227286" cy="98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6">
            <a:extLst>
              <a:ext uri="{FF2B5EF4-FFF2-40B4-BE49-F238E27FC236}">
                <a16:creationId xmlns:a16="http://schemas.microsoft.com/office/drawing/2014/main" id="{018F29BC-7015-4E47-BA18-A3A453BD7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409" y="3811562"/>
            <a:ext cx="1651581" cy="98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7">
            <a:extLst>
              <a:ext uri="{FF2B5EF4-FFF2-40B4-BE49-F238E27FC236}">
                <a16:creationId xmlns:a16="http://schemas.microsoft.com/office/drawing/2014/main" id="{BC5EF4C4-8EAA-5645-86E0-E81B6A455E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18143"/>
          <a:stretch>
            <a:fillRect/>
          </a:stretch>
        </p:blipFill>
        <p:spPr bwMode="auto">
          <a:xfrm>
            <a:off x="1797702" y="3817363"/>
            <a:ext cx="1207022" cy="98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32B5D9A-6B28-CC4B-B410-297B60CDC291}"/>
              </a:ext>
            </a:extLst>
          </p:cNvPr>
          <p:cNvSpPr txBox="1">
            <a:spLocks/>
          </p:cNvSpPr>
          <p:nvPr/>
        </p:nvSpPr>
        <p:spPr bwMode="auto">
          <a:xfrm>
            <a:off x="6561968" y="3588915"/>
            <a:ext cx="120652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chemeClr val="tx1"/>
              </a:solidFill>
              <a:latin typeface="等线"/>
            </a:endParaRP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机器在计算智能任务上已超越人类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33FC575-F753-1746-B517-EE95371EC856}"/>
              </a:ext>
            </a:extLst>
          </p:cNvPr>
          <p:cNvSpPr txBox="1">
            <a:spLocks/>
          </p:cNvSpPr>
          <p:nvPr/>
        </p:nvSpPr>
        <p:spPr bwMode="auto">
          <a:xfrm>
            <a:off x="2656019" y="2244821"/>
            <a:ext cx="3019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具备视觉、听觉等感知的智能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22" name="Rounded Rectangle 621">
            <a:extLst>
              <a:ext uri="{FF2B5EF4-FFF2-40B4-BE49-F238E27FC236}">
                <a16:creationId xmlns:a16="http://schemas.microsoft.com/office/drawing/2014/main" id="{B964CACA-2B2D-AD47-BBA7-D2536C4D7862}"/>
              </a:ext>
            </a:extLst>
          </p:cNvPr>
          <p:cNvSpPr/>
          <p:nvPr/>
        </p:nvSpPr>
        <p:spPr>
          <a:xfrm>
            <a:off x="1550802" y="2279351"/>
            <a:ext cx="4901538" cy="1168862"/>
          </a:xfrm>
          <a:prstGeom prst="roundRect">
            <a:avLst>
              <a:gd name="adj" fmla="val 8667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>
              <a:solidFill>
                <a:schemeClr val="tx1"/>
              </a:solidFill>
            </a:endParaRPr>
          </a:p>
        </p:txBody>
      </p:sp>
      <p:pic>
        <p:nvPicPr>
          <p:cNvPr id="23" name="图片 8">
            <a:extLst>
              <a:ext uri="{FF2B5EF4-FFF2-40B4-BE49-F238E27FC236}">
                <a16:creationId xmlns:a16="http://schemas.microsoft.com/office/drawing/2014/main" id="{0A4E1680-D9CA-AD4F-9579-C0D3710AD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676" y="2478921"/>
            <a:ext cx="1607658" cy="90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9">
            <a:extLst>
              <a:ext uri="{FF2B5EF4-FFF2-40B4-BE49-F238E27FC236}">
                <a16:creationId xmlns:a16="http://schemas.microsoft.com/office/drawing/2014/main" id="{1C898BE2-246E-0F44-9975-03DF374170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00" y="2464633"/>
            <a:ext cx="1394450" cy="92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12">
            <a:extLst>
              <a:ext uri="{FF2B5EF4-FFF2-40B4-BE49-F238E27FC236}">
                <a16:creationId xmlns:a16="http://schemas.microsoft.com/office/drawing/2014/main" id="{60C299FE-018A-1041-8DF5-D9DFFDA0F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43" y="2464632"/>
            <a:ext cx="1521301" cy="9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63F859E-E5F2-954B-979E-1505CDA16E71}"/>
              </a:ext>
            </a:extLst>
          </p:cNvPr>
          <p:cNvSpPr txBox="1">
            <a:spLocks/>
          </p:cNvSpPr>
          <p:nvPr/>
        </p:nvSpPr>
        <p:spPr bwMode="auto">
          <a:xfrm>
            <a:off x="2656019" y="977336"/>
            <a:ext cx="3019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理解语言、逻辑推理、运用知识的智能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27" name="Rounded Rectangle 621">
            <a:extLst>
              <a:ext uri="{FF2B5EF4-FFF2-40B4-BE49-F238E27FC236}">
                <a16:creationId xmlns:a16="http://schemas.microsoft.com/office/drawing/2014/main" id="{A9AA0EE1-C2B9-8244-8FAD-15D3542A7DB7}"/>
              </a:ext>
            </a:extLst>
          </p:cNvPr>
          <p:cNvSpPr/>
          <p:nvPr/>
        </p:nvSpPr>
        <p:spPr>
          <a:xfrm>
            <a:off x="1550802" y="1011866"/>
            <a:ext cx="4901538" cy="1154906"/>
          </a:xfrm>
          <a:prstGeom prst="roundRect">
            <a:avLst>
              <a:gd name="adj" fmla="val 8667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E955062-DAD8-CC43-B5DF-28CE3379345C}"/>
              </a:ext>
            </a:extLst>
          </p:cNvPr>
          <p:cNvSpPr txBox="1">
            <a:spLocks/>
          </p:cNvSpPr>
          <p:nvPr/>
        </p:nvSpPr>
        <p:spPr bwMode="auto">
          <a:xfrm>
            <a:off x="6550062" y="2229013"/>
            <a:ext cx="12353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chemeClr val="tx1"/>
              </a:solidFill>
              <a:latin typeface="等线"/>
            </a:endParaRP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机器在一些感知任务上已接近或超越人类</a:t>
            </a:r>
            <a:r>
              <a:rPr lang="en-US" altLang="zh-CN" sz="1200" b="1" dirty="0">
                <a:solidFill>
                  <a:schemeClr val="tx1"/>
                </a:solidFill>
                <a:latin typeface="等线"/>
              </a:rPr>
              <a:t>;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出现大量感知智能工业应用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63404D6-37FA-A24E-9881-28630AE5BC47}"/>
              </a:ext>
            </a:extLst>
          </p:cNvPr>
          <p:cNvSpPr txBox="1">
            <a:spLocks/>
          </p:cNvSpPr>
          <p:nvPr/>
        </p:nvSpPr>
        <p:spPr bwMode="auto">
          <a:xfrm>
            <a:off x="6563159" y="1008293"/>
            <a:ext cx="12036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200" b="1" dirty="0">
              <a:solidFill>
                <a:schemeClr val="tx1"/>
              </a:solidFill>
              <a:latin typeface="等线"/>
            </a:endParaRP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机器在知识量上超越人类</a:t>
            </a:r>
            <a:r>
              <a:rPr lang="en-US" altLang="zh-CN" sz="1200" b="1" dirty="0">
                <a:solidFill>
                  <a:schemeClr val="tx1"/>
                </a:solidFill>
                <a:latin typeface="等线"/>
              </a:rPr>
              <a:t>;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在推理、理解自然语言等任务上不如人类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pic>
        <p:nvPicPr>
          <p:cNvPr id="30" name="图片 22">
            <a:extLst>
              <a:ext uri="{FF2B5EF4-FFF2-40B4-BE49-F238E27FC236}">
                <a16:creationId xmlns:a16="http://schemas.microsoft.com/office/drawing/2014/main" id="{ECE0F8E4-E5E0-8B43-AF89-F3CEAC0622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90" y="1259210"/>
            <a:ext cx="1555593" cy="84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23">
            <a:extLst>
              <a:ext uri="{FF2B5EF4-FFF2-40B4-BE49-F238E27FC236}">
                <a16:creationId xmlns:a16="http://schemas.microsoft.com/office/drawing/2014/main" id="{4749AB94-73C2-A04B-BA01-BD32EE223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81" y="1238969"/>
            <a:ext cx="1517588" cy="8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29">
            <a:extLst>
              <a:ext uri="{FF2B5EF4-FFF2-40B4-BE49-F238E27FC236}">
                <a16:creationId xmlns:a16="http://schemas.microsoft.com/office/drawing/2014/main" id="{BA8E257F-5777-DA4B-AED7-D6DE086125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90" y="1243735"/>
            <a:ext cx="1349841" cy="85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上箭头 35">
            <a:extLst>
              <a:ext uri="{FF2B5EF4-FFF2-40B4-BE49-F238E27FC236}">
                <a16:creationId xmlns:a16="http://schemas.microsoft.com/office/drawing/2014/main" id="{58B3D273-3E86-B04A-9179-EDEFA8E43F02}"/>
              </a:ext>
            </a:extLst>
          </p:cNvPr>
          <p:cNvSpPr/>
          <p:nvPr/>
        </p:nvSpPr>
        <p:spPr bwMode="auto">
          <a:xfrm>
            <a:off x="8043313" y="1215462"/>
            <a:ext cx="123070" cy="3518835"/>
          </a:xfrm>
          <a:prstGeom prst="upArrow">
            <a:avLst/>
          </a:prstGeom>
          <a:solidFill>
            <a:srgbClr val="FFC000"/>
          </a:solidFill>
          <a:ln>
            <a:solidFill>
              <a:srgbClr val="FFA98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/>
            <a:endParaRPr lang="zh-CN" altLang="en-US" sz="1425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6E4A1D2-0BDF-B141-91B6-C50943F4EB93}"/>
              </a:ext>
            </a:extLst>
          </p:cNvPr>
          <p:cNvSpPr txBox="1">
            <a:spLocks/>
          </p:cNvSpPr>
          <p:nvPr/>
        </p:nvSpPr>
        <p:spPr bwMode="auto">
          <a:xfrm>
            <a:off x="7652675" y="947336"/>
            <a:ext cx="86629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ash"/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难度</a:t>
            </a:r>
            <a:r>
              <a:rPr lang="en-US" altLang="zh-CN" sz="1200" b="1" dirty="0">
                <a:solidFill>
                  <a:schemeClr val="tx1"/>
                </a:solidFill>
                <a:latin typeface="等线"/>
              </a:rPr>
              <a:t>/</a:t>
            </a:r>
            <a:r>
              <a:rPr lang="zh-CN" altLang="en-US" sz="1200" b="1" dirty="0">
                <a:solidFill>
                  <a:schemeClr val="tx1"/>
                </a:solidFill>
                <a:latin typeface="等线"/>
              </a:rPr>
              <a:t>价值</a:t>
            </a:r>
            <a:endParaRPr lang="en-US" altLang="zh-CN" sz="900" dirty="0">
              <a:solidFill>
                <a:schemeClr val="tx1"/>
              </a:solidFill>
              <a:latin typeface="等线"/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9023BAD-B88C-E048-9BB2-F20665EDA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32" y="126091"/>
            <a:ext cx="6938364" cy="3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计算智能 </a:t>
            </a:r>
            <a:r>
              <a:rPr lang="en-US" altLang="zh-CN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VS</a:t>
            </a: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 感知智能 </a:t>
            </a:r>
            <a:r>
              <a:rPr lang="en-US" altLang="zh-CN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VS</a:t>
            </a: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 认知智能</a:t>
            </a:r>
          </a:p>
        </p:txBody>
      </p:sp>
    </p:spTree>
    <p:extLst>
      <p:ext uri="{BB962C8B-B14F-4D97-AF65-F5344CB8AC3E}">
        <p14:creationId xmlns:p14="http://schemas.microsoft.com/office/powerpoint/2010/main" val="35489206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8" name="矩形 7"/>
          <p:cNvSpPr/>
          <p:nvPr/>
        </p:nvSpPr>
        <p:spPr>
          <a:xfrm>
            <a:off x="398523" y="773474"/>
            <a:ext cx="451735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</a:pPr>
            <a:r>
              <a:rPr kumimoji="1" lang="zh-CN" altLang="en-US" sz="2100" b="1" dirty="0">
                <a:solidFill>
                  <a:srgbClr val="FF0000"/>
                </a:solidFill>
                <a:latin typeface="+mn-ea"/>
                <a:cs typeface="Times Bold"/>
              </a:rPr>
              <a:t>知识图谱是对人类认知世界的一种显性模拟智能，并以图的形式展示。</a:t>
            </a:r>
            <a:endParaRPr kumimoji="1" lang="en-US" altLang="zh-CN" sz="2100" b="1" dirty="0">
              <a:solidFill>
                <a:srgbClr val="FF0000"/>
              </a:solidFill>
              <a:latin typeface="+mn-ea"/>
              <a:cs typeface="Times Bold"/>
            </a:endParaRPr>
          </a:p>
          <a:p>
            <a:pPr marL="0" lvl="1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</a:pPr>
            <a:endParaRPr kumimoji="1" lang="en-US" altLang="zh-CN" sz="2100" b="1" dirty="0">
              <a:solidFill>
                <a:schemeClr val="tx1"/>
              </a:solidFill>
              <a:latin typeface="+mn-ea"/>
              <a:ea typeface="+mn-ea"/>
              <a:cs typeface="Times Bold"/>
            </a:endParaRPr>
          </a:p>
          <a:p>
            <a:pPr marL="0" lvl="1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知识的图表示形式</a:t>
            </a:r>
          </a:p>
          <a:p>
            <a:pPr marL="257175" lvl="1" indent="-25717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包括：概念、属性、实体、关系</a:t>
            </a:r>
          </a:p>
          <a:p>
            <a:pPr marL="257175" lvl="1" indent="-25717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节点是实体</a:t>
            </a:r>
          </a:p>
          <a:p>
            <a:pPr marL="257175" lvl="1" indent="-25717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节点有属性标签</a:t>
            </a:r>
            <a:r>
              <a:rPr kumimoji="1" lang="en-US" altLang="zh-CN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(</a:t>
            </a: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可以包含类型</a:t>
            </a:r>
            <a:r>
              <a:rPr kumimoji="1" lang="en-US" altLang="zh-CN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)</a:t>
            </a:r>
            <a:endParaRPr kumimoji="1" lang="zh-CN" altLang="en-US" sz="2100" b="1" dirty="0">
              <a:solidFill>
                <a:schemeClr val="tx1"/>
              </a:solidFill>
              <a:latin typeface="+mn-ea"/>
              <a:ea typeface="+mn-ea"/>
              <a:cs typeface="Times Bold"/>
            </a:endParaRPr>
          </a:p>
          <a:p>
            <a:pPr marL="257175" lvl="1" indent="-25717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两个节点的边是实体间关系</a:t>
            </a:r>
          </a:p>
          <a:p>
            <a:pPr marL="257175" lvl="1" indent="-25717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100" b="1" dirty="0">
                <a:solidFill>
                  <a:schemeClr val="tx1"/>
                </a:solidFill>
                <a:latin typeface="+mn-ea"/>
                <a:ea typeface="+mn-ea"/>
                <a:cs typeface="Times Bold"/>
              </a:rPr>
              <a:t>强调实体，但也可以描述概念</a:t>
            </a:r>
          </a:p>
          <a:p>
            <a:pPr marL="0" lvl="1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</a:pPr>
            <a:endParaRPr kumimoji="1" lang="en-US" altLang="zh-CN" sz="2100" b="1" dirty="0">
              <a:solidFill>
                <a:schemeClr val="tx1"/>
              </a:solidFill>
              <a:latin typeface="+mn-ea"/>
              <a:ea typeface="+mn-ea"/>
              <a:cs typeface="Times Bold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03" y="750026"/>
            <a:ext cx="3744705" cy="4052106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943CA44-D899-7B43-B39B-4C3423B36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31" y="126091"/>
            <a:ext cx="6941587" cy="3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267308822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4E14C-ED57-E741-9F0B-60AB7A03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72" y="3343551"/>
            <a:ext cx="4019217" cy="1383862"/>
          </a:xfrm>
          <a:prstGeom prst="rect">
            <a:avLst/>
          </a:prstGeom>
          <a:ln>
            <a:solidFill>
              <a:srgbClr val="3C791D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FDD0D8-E44D-0B43-BCFE-D5B27880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" y="1161862"/>
            <a:ext cx="3246564" cy="2607056"/>
          </a:xfrm>
          <a:prstGeom prst="rect">
            <a:avLst/>
          </a:prstGeom>
          <a:ln>
            <a:solidFill>
              <a:srgbClr val="3C791D"/>
            </a:solidFill>
          </a:ln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7E9F570B-74FE-BC47-A654-6C73DA9D0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31" y="126091"/>
            <a:ext cx="6941587" cy="3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知识抽取</a:t>
            </a:r>
          </a:p>
        </p:txBody>
      </p:sp>
      <p:sp>
        <p:nvSpPr>
          <p:cNvPr id="3" name="Cyc是在1984年由Douglas Lenat开始创建。最初的目标是要建立人类最大的常识知识库。典型的常识知识如”Every tree is a plant” ，”Plants die eventually”等。…">
            <a:extLst>
              <a:ext uri="{FF2B5EF4-FFF2-40B4-BE49-F238E27FC236}">
                <a16:creationId xmlns:a16="http://schemas.microsoft.com/office/drawing/2014/main" id="{2BCF5418-93BB-F84D-ABC9-53FF93B2D79A}"/>
              </a:ext>
            </a:extLst>
          </p:cNvPr>
          <p:cNvSpPr txBox="1">
            <a:spLocks/>
          </p:cNvSpPr>
          <p:nvPr/>
        </p:nvSpPr>
        <p:spPr>
          <a:xfrm>
            <a:off x="140677" y="639722"/>
            <a:ext cx="8932985" cy="41608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Wingdings" charset="2"/>
              <a:buChar char="l"/>
            </a:pPr>
            <a:r>
              <a:rPr kumimoji="1" lang="zh-CN" altLang="en-US" sz="2400" b="1" dirty="0">
                <a:latin typeface="+mn-ea"/>
                <a:cs typeface="Times Bold"/>
              </a:rPr>
              <a:t>关系抽取</a:t>
            </a:r>
            <a:endParaRPr kumimoji="1" lang="en-US" altLang="zh-CN" sz="2400" b="1" dirty="0">
              <a:latin typeface="+mn-ea"/>
              <a:cs typeface="Times Bold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CC2375-D418-924B-81B5-B400BCD47E36}"/>
              </a:ext>
            </a:extLst>
          </p:cNvPr>
          <p:cNvSpPr txBox="1"/>
          <p:nvPr/>
        </p:nvSpPr>
        <p:spPr>
          <a:xfrm>
            <a:off x="453425" y="3768918"/>
            <a:ext cx="25992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Times" pitchFamily="2" charset="0"/>
              </a:rPr>
              <a:t>2012-2014 </a:t>
            </a:r>
          </a:p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Times" pitchFamily="2" charset="0"/>
              </a:rPr>
              <a:t>POS+CNN</a:t>
            </a:r>
            <a:r>
              <a:rPr kumimoji="1" lang="zh-CN" altLang="en-US" sz="1600" b="1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kumimoji="1" lang="en-US" altLang="zh-CN" sz="1600" b="1" dirty="0">
                <a:solidFill>
                  <a:schemeClr val="tx1"/>
                </a:solidFill>
                <a:latin typeface="Times" pitchFamily="2" charset="0"/>
              </a:rPr>
              <a:t>+RNN</a:t>
            </a:r>
          </a:p>
          <a:p>
            <a:pPr algn="ctr"/>
            <a:r>
              <a:rPr kumimoji="1" lang="en-US" altLang="zh-CN" sz="1600" b="1" dirty="0">
                <a:solidFill>
                  <a:schemeClr val="tx1"/>
                </a:solidFill>
                <a:latin typeface="Times" pitchFamily="2" charset="0"/>
              </a:rPr>
              <a:t>82%</a:t>
            </a:r>
            <a:endParaRPr kumimoji="1" lang="zh-CN" altLang="en-US" sz="1600" b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3" name="Cyc是在1984年由Douglas Lenat开始创建。最初的目标是要建立人类最大的常识知识库。典型的常识知识如”Every tree is a plant” ，”Plants die eventually”等。…">
            <a:extLst>
              <a:ext uri="{FF2B5EF4-FFF2-40B4-BE49-F238E27FC236}">
                <a16:creationId xmlns:a16="http://schemas.microsoft.com/office/drawing/2014/main" id="{85AC332C-26BC-4542-BBDF-65CC80717E1E}"/>
              </a:ext>
            </a:extLst>
          </p:cNvPr>
          <p:cNvSpPr txBox="1">
            <a:spLocks/>
          </p:cNvSpPr>
          <p:nvPr/>
        </p:nvSpPr>
        <p:spPr>
          <a:xfrm>
            <a:off x="4344075" y="4714308"/>
            <a:ext cx="3561777" cy="4829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 algn="ctr" defTabSz="519113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None/>
            </a:pPr>
            <a:r>
              <a:rPr kumimoji="1" lang="en-US" altLang="zh-CN" sz="1600" b="1" dirty="0">
                <a:solidFill>
                  <a:srgbClr val="000000"/>
                </a:solidFill>
                <a:latin typeface="Times Bold"/>
                <a:ea typeface="楷体"/>
                <a:cs typeface="Times Bold"/>
              </a:rPr>
              <a:t>2018   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Bold"/>
                <a:ea typeface="楷体"/>
              </a:rPr>
              <a:t>Distantly-Supervised</a:t>
            </a:r>
            <a:endParaRPr kumimoji="1" lang="en-US" altLang="zh-CN" sz="1600" b="1" dirty="0">
              <a:solidFill>
                <a:srgbClr val="000000"/>
              </a:solidFill>
              <a:latin typeface="Times Bold"/>
              <a:ea typeface="楷体"/>
              <a:cs typeface="Times Bold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1CC1CA46-75AD-9F4D-83AB-3942EB1EAFDC}"/>
              </a:ext>
            </a:extLst>
          </p:cNvPr>
          <p:cNvSpPr/>
          <p:nvPr/>
        </p:nvSpPr>
        <p:spPr bwMode="auto">
          <a:xfrm>
            <a:off x="3440836" y="1750574"/>
            <a:ext cx="472671" cy="25444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95CEAC-12EC-0148-9335-72A77876F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40" y="1129434"/>
            <a:ext cx="4008527" cy="1899381"/>
          </a:xfrm>
          <a:prstGeom prst="rect">
            <a:avLst/>
          </a:prstGeom>
          <a:ln>
            <a:solidFill>
              <a:srgbClr val="3C791D"/>
            </a:solidFill>
          </a:ln>
        </p:spPr>
      </p:pic>
      <p:sp>
        <p:nvSpPr>
          <p:cNvPr id="21" name="Cyc是在1984年由Douglas Lenat开始创建。最初的目标是要建立人类最大的常识知识库。典型的常识知识如”Every tree is a plant” ，”Plants die eventually”等。…">
            <a:extLst>
              <a:ext uri="{FF2B5EF4-FFF2-40B4-BE49-F238E27FC236}">
                <a16:creationId xmlns:a16="http://schemas.microsoft.com/office/drawing/2014/main" id="{EAB12491-5EEE-C04C-821C-782F55CAAFEC}"/>
              </a:ext>
            </a:extLst>
          </p:cNvPr>
          <p:cNvSpPr txBox="1">
            <a:spLocks/>
          </p:cNvSpPr>
          <p:nvPr/>
        </p:nvSpPr>
        <p:spPr>
          <a:xfrm>
            <a:off x="4063116" y="2995540"/>
            <a:ext cx="4158532" cy="4829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 algn="ctr" defTabSz="519113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None/>
            </a:pPr>
            <a:r>
              <a:rPr kumimoji="1" lang="en-US" altLang="zh-CN" sz="1600" b="1" dirty="0">
                <a:solidFill>
                  <a:srgbClr val="000000"/>
                </a:solidFill>
                <a:latin typeface="Times Bold"/>
                <a:ea typeface="楷体"/>
                <a:cs typeface="Times Bold"/>
              </a:rPr>
              <a:t>2016   </a:t>
            </a:r>
            <a:r>
              <a:rPr kumimoji="1" lang="en-US" altLang="zh-CN" sz="1600" b="1" dirty="0" err="1">
                <a:solidFill>
                  <a:srgbClr val="000000"/>
                </a:solidFill>
                <a:latin typeface="Times Bold"/>
                <a:ea typeface="楷体"/>
                <a:cs typeface="Times Bold"/>
              </a:rPr>
              <a:t>Attention+BiLSTM</a:t>
            </a:r>
            <a:r>
              <a:rPr kumimoji="1" lang="en-US" altLang="zh-CN" sz="1600" b="1" dirty="0">
                <a:solidFill>
                  <a:srgbClr val="000000"/>
                </a:solidFill>
                <a:latin typeface="Times Bold"/>
                <a:ea typeface="楷体"/>
                <a:cs typeface="Times Bold"/>
              </a:rPr>
              <a:t>   84%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D5ABB78-7EB7-B246-8BD0-EFE2EB58CB87}"/>
              </a:ext>
            </a:extLst>
          </p:cNvPr>
          <p:cNvSpPr/>
          <p:nvPr/>
        </p:nvSpPr>
        <p:spPr bwMode="auto">
          <a:xfrm rot="5400000">
            <a:off x="4112661" y="3082445"/>
            <a:ext cx="472671" cy="25444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9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9780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data:image/jpeg;base64,/9j/4AAQSkZJRgABAQAAAQABAAD/2wCEAAkGBhEGERQUBxIUFRUUFxYXGRUXFhwUGxwZFRcaGhgXHhoYHCYeFxojJRcUHy8sIyc1LC04Fh4xNTAqNSYrLCkBCQoKDgwOGg8PGjUlHyIvKTAyLzIvKSw1MDExLDAtKiwsNSkyNC8vKS0uKSw1LCosMSk1NTUtNTUpKiw0LTQvL//AABEIALEBHQMBIgACEQEDEQH/xAAcAAEAAwEBAQEBAAAAAAAAAAAABQYHBAMIAQL/xABIEAABAwIEAwUEBQgHCAMAAAABAAIDBBEFBhIhBzFBEyJRYYEUI3GRFTJCUqFicoKSscHR4TRTc6KywvAIFiVEZJOj4hczQ//EABoBAQACAwEAAAAAAAAAAAAAAAABBAMFBgL/xAAvEQEAAgECAwcBCAMAAAAAAAAAAQIDBBEFITESE1FhkbHwoRQiQXGBwdHhI0JS/9oADAMBAAIRAxEAPwDcUREBERAREQEREBERAREQEREBERAREQEREBERAREQEREBERAREQEREBERAREQEREBERAREQEREBERAREQEREBERAREQEREBERAREQEREBERAREQEREBERAREQEREBERAREQEREBERARQ+YMf+hdIYzU51zubAAW/io+mzy139JiI82nV+BsqWTXYMd+7vbaf1WaaXLevbrHJaEXNRYlFiIvSvDvEdR8QdwulW62i0b1neFeazWdpERF6QIiICIiAiIgIiICIiAiIgIiICIiAiIgIiICIiAiIgIi566vjw1hfWvaxo5ucbD4eZRMRMztDoRUes4s0sDrU0csg+9YMHoHG/zAVmwHH4cxxdpQk2vYtIsWkdD8wfVeK5K2naJWcujz4q9u9ZiEkiIvaqjsZpKeqaPpMtAB2cXabE+BUFNk5lSNWGTA/Gzh+s3l8lIZowOTFtDqUi7LjSTa97bg+OyqRZPgbwSHRu/A/ucFz3EL1rlnvcO9f+o6/PKW30lbTT/Hk5+BLBNgkg13Y8ciOo8jyIVzy/j4xdumWwkaNx0I+8P9bLmoauPNcJjqgBI0dOh6Pb+8eiqjXSYJP4Pjd8/wCRH7VXpedFauTHO+O3z1hltWNTE0vG14+ejTEXlTVAq2NfFycAR6r1XURMTG8NJMbTtIiIpQIiICIiAiIgIiICIiAiIgIiICIiAiIgIiICIojM+Y48tQmSfdx2Yzq53h5Acyf5KJmIjeXvHjtktFKxvMvPNGaossR6p+8919EYO58z4NHUrGscx+fMMmuvdf7rRs1o8Gjp+0rwxPE5cYldLWu1Od8gOgA6ALlWty5pvPk7fQcOppa7zzt4/tAtH4PPN6kdPdH176zhXvhzj1Pl+KpfiDwLmOzRu51g/ZrevP4KME7XiZeuKVm+ltWsbzO3vDVkWTYxxVqaokYW1sTehID3/j3R8j8VAuzpXuNzVS/MD8ALK3OppHRz+PgeotG9piPnk1nM2HVFZpdQONmg3aHFpv4jxUfg2I/TQdTYr3iQdLj9a4/zDn6G64eHec5sbe+HEyHODdbX2AJAIBBtsTuD81Z2ZdjjqO3aXXuTp2tcixPj1KpZNPa+SMuKeVp2tE9NmDJE6ffBmjnHOJhTcOmdg9S3V9l+h3wvpP8AH0Upnak7ORkjftgg/Fv8j+CnKnK8NVL2r9VybloOxI9LrqxXCWYuzTPcWNwRzBVavDssYMmKfHevzzhM6yk5aZPLaUdk2o7ansfsOI9DZ37yp5cWFYUzCGaILm5uSeZPp8Au1bfS0tjw1pfrENfntW+S1q9JERFYYRERAREQEREBERAREQEREBERAREQEREBERB51FQ2kY585DWtBcSegAuSsKzTmJ+ZZ3SSXDBtG37rf4nmf5BX3ivjXssLKeI7ynU78xh5ept+qVlSoanJvPZh1nBNJFad/brPT8v7EVoy3w+qcfAfJ7qI/bcNyPyW8yPM2HxWgYXw4ocOt2sZld4yHUP1RZv4LHTBe3Ne1PFNPgnszO8+EMXA1cl6GneBctdbx0lfQLRT4XYN7KLwHdj/AILra4PF2m4PVZvsvm1k8f58sf1/p83ovoaswmDEBasijff7zA79oVRxzhXT1YLsJJhf90kuYfn3m+nyXi2mtHTms4eOYbztkia/WPn6K/wqEcE0stVIxlmBjQ5waSXEE2BO9g0frLV2PEguwgg9RuvnvFMKlweQx17C1w+RHQg9Qv3DcXnwh2rD5XsP5J2PxbyPqEx5+7jszBrOF/a7d9S/Xbbw9X0Kiq+Rs4f7zxubUgNmjtqA5OB5PA6eBHT1VoV6totG8OUzYb4bzjvHOBFC5gzlRZWLBjVQyIyAlodc3DbXPdB8Qs9x/jJHBiVH9FVcL6J1xOA0gtO41FzhfSAWuAb1YedwvTE1xFW8L4i4bjTyzDapkjmsc8tAd9Vgu47tA2VTH+0DQT7UVLWyHwbEz90hP4INQRZvhvFarxieKOjwerbG+RjXzSBwDGOcA59hHbYEn63RSvE7N9XkunjnwqnbKwSDtnOJ7jLjoNxq5auTdtjcILmirWHcRKDEKEVpmayHZr9XNjyQOzcBc6rkfHny3UJmHi7hwpZzgtdD24jeYrsc4F4F2ixbbflvtug0BFmGROMlHUUMRzPVsbUjWH3aRezjpdZjbC7dPJXjL+bKPNIecEmbKI7BxaHC2q9vrAeBQS6KNzFmGDK9O+oxR2ljB6uPRjR1ceQ/hdVHJ/EGaq7AZnYI5K+SR1JExhLhC2xBkN7DY7G24F+qDQEVDwvPsk9bivthYKPDmtFww69QBL9796xZILAdWr8zxxBNFhcVRl6/bVjo2UwcwXJeb30O8gf1moL6i58PbJHFGK5wdIGND3AWBeANRA6Am6qXF3Nk2UMPMmFu0zPkjjY7SHWJu52zgQe6xw5dUF1RV2pzfS5YZCzM1VGyZ0TS7V3S4gWc6zRYAuDlHYhxawqnikdTVkL3tY4taCbucGkhvLqbBBc0WMYPxSlq8JBlxKlbiDnuPvmhoaxrrBlmM0gkNvcj7fTmLfw94kx5rjjZiMlO2rdr9zE8vuGX73Kzb2JtqO1jfewC8IiICIiDE+Ilca2vl32j0xj9EXP4ucpvhzktuIAVOJtuwH3bDycQd3nxAOwHWxVWze0srqnVz7V5+ZuPwIW4YVTNo4ImQ/VaxgHo0Kjip28kzP4Or1+onT6PHjx8u1Ec/LaN/Xd0uIYLu2AXz5xK43zYjI+DKrzFC0lpnbs+S3MtPNjPAjc87jktJ41407BcJm9nNnTFkN/KQnX82tePVYdw24Yy8QXvPadlBEQHSadRLjuGNFxc23O+1xzvZXnKqbNO6pcXTuLnHm5x1E/EncqdylnusyZIH4XK7RfvQuJMbh1BbyB8xuFbc4cMqTh8JDjU00olid7KY2hvvmkXbJz7o1MItzGrkQL5ioH2flnH480UsNTR/Vlbex5gg2c0+bSHD0Ums44BxPjwhhm5OlmLPzdQH+IPWjqUKtxEwJuLUj3ge8hBe09bDd7fgQD6gLF1vGca5uH0VQ6TrG5g83PGkD8Vg61+qiO1DsOBWtOC0T0ieX7rpwoY51a4t5CF1/VzLf68lrqpPC7Ajh1O6acWdPYj+zb9X53J+FldjtzVnBXs0jdo+LZYyam3Z/Dl6Mx4vYvTVdG92E1NEamFw7ruxlkLQ6z42h9y03INhv3SOq4MfznhWEYfHJHS0D62VjQIGNhkDJCBqLyy4DGk+O+w8SPGfEMmyOcZeyLiSSdFQbknc3tuqzkvFsvVjJnZrip4j2rhFG2ObaKwIJLL3O9t9+75rO1ixRTQ5cwGrfNU0c9YYXNcYBDqjbUObGI9UQu4Av58ug2AWgcM8K+h8Ko4yLHsmvI85byH8XrMM9YdhlRR0cWSI2tGJVTGa2h41NhcWHaTewe8dOnkvHiPkc5LiphhWIVz5aiZsLGPm2023IDQDsSweqIb2qbhvEbD8z1dRh8oIe0uj0yt0tlAFpGgO3uO8LOAJG462/jLXC9mXKhk4rq2YsDu5LLqYS5pbcgDe1yR6JnDhfR5tqoJ5nOimYQ5xjOl0jGWsCebXNOmzhuBt90gKLxkwqjybQUtFhTOyjmqDI8i7nFsbbOcSd3H3jbX+7Zdjc+ZUaLCii2/6Fh/yrl4kY6YcwUnZwS1LaKIPMUQL36n6iDyOwvCd1Kx8chLI6KLCasyMF3RhoL2jbctDbgbjmOoQcU2f8rNaeyoYSQDYewsFzbYfVUx/s/YZ7LhjpngA1E73bC3dZZgHwu1/wA1Xc+8V319BPC7DKqn7ZvZiWVmlo1HcXLRuQHBaTlCGPKOE03t7hGyGnY6RztgC4a33/ScUFExulkrnyYnxH7lJSvcKWhH/wCjg4ta5wP1tVr78+ZswWPljmPVU2L02IUGGVk8MdI0RtEbm96YOJJIa4AgPtYeC5cLxwcZcbY2oafYqRr5WRHk8tIaHvHUuLht0DbdTe55kwfMVVUyOwCupYqckdnG9mpwAaAbkwu3J1Hn1QZNUYvXYTh9ZT1+H1McmI1Oozva5jbvc1wiAc3cnS/r9ryU+MKfxIxAU2B1RghwiGOOKZrdd5GkMc9tnNtcs2N+UYPVXHDsr5gq3lmZMRgdTvZI14hYGyd+NzWlruxbYgkHn0VLwWqi4aRY6KInVEaaniJ+s6RzJG6vjfXJYfd8kSk+F9PX4pU1FRW4nUy0tFM+PSS5wn0tdc21nSBdjrb3uoHP/EkZunoGex1LGQzds+Jze/IAW2DR8GyD1WvcNctf7qYbBDKLSae0k8e0k7zgfzdm/oqp4d/x/Nc7zu2hpgxp8HOABH/ll+SIcuaM6jGTh/sOFQTVFZ2obHWRtL2sifZu5+qCe0dubbX6qs8Qo67C6J/0rg+G0zZHNjEsIjMgcTqs3SSbkMcPhddHESpgxrH3sxWKrlhpoGM00jdcmtw135jSPeEH4BVXMlJh756WLC6bFWhz7zMnbeR0YI/+plzd1hJufAediV1iwrEst0YNZgWFuZTw3fLJ2bnkRsu57u9cuNiT5q+cMGQ4xRxVvsVLTyydpbsYmsIYHlvO199N+axbN0OGUlK/6NpsXjlcWtY6qGmK5N3A7m5LQ6wX0RlTC/oSipoLWMUMbT+cGjUfU3PqiEsiIgIiIMm4qYGaSoFRGO5MAHHwe0Wt6gD5FXDIGZW43TNZIfewtDXDqQNmvHiDtfz9FP4nhseLxOirW6mOFiP2EHoRzCyXGso1mTpe2w4vcxpu2VnNo8HgcvP7J/BVLROO/bjpLoMGTHrtPGnyTtevSfFdeK2WX5qwyaKjF5W6ZWN8XRm5aPMguA8yFj3CTinDkOOanxmOTQ55kDmAFwdpDXNc1xG3dHw39NJwTi0LBuNRm/8AWR7g+ZYTt6E/BcmYcq5fz28yvmbDM7dz2O7Fzj4ubINLj52v5rPXLS3SWtzaDUYZ2tSfzjn7Mn4p8RzxAnZ7OwxwQhwja62ol9tT3W2BOlosCbW57qDyflCozpUNgw1vgXvI7rG9XO/cOZ5LYqPglgkDg6prnSAfZ7aJgPxLRf5FXrDsUwfJ8XZYZJBGwb6YzrJPiS27nHzK9TaI6yr1w5Lcq1n0lOYHg8eX6eKnohZkTAweJtzJ8ybk/ErpqallGwvqXBrWi5cTYAfFUbFeLUMIIwuJ0h+8/uN+W7j8gqbU1+IZ6ksA+Sx2YwaY2+Z6D4uN1htnrHKvOWywcJy3+9l+5Xz+e7pzznE5leGUtxBGe7fYudy1kdOth5nx298i5GdjjhNiDSIAbgHbtCOg/I8T6DrawZZ4WspSJMcIkdzETfqD8483/Dl8Vf2tDAAwWA2AGyx0wzae1kW9TxLHgx9xpPX+PPz9BrQwWbsB0XhiFdHhkT5a5wZHG0uc48g0DcroULm7K0OcKYwYiZAwlrvdv0Elm4B6OHkR4HmARcc4y6PG3YthuKV09JSxUul7KQdgxsl3e6D9QFrXcP0iQDZq4sErxkePBo8TpaZ1NVxl0kz4muk1zOJF3EbNYJIT5i/guvFaPG87U8WHHDGUVOHRhz9fdayM90AF24Fgdrk2Cu3EbDqmOihiyxTNkla9kUbyAXQAtLO1bcd0gbavs3v0QV3C4mZxzCXUTWikwlhY0NADDM8uBsBtzL+X9SPFeudD9O5jwumG7adrqh3kblwv/wBmP9YK5ZDydHkijZBCdT/ryyffkPM/AWAHkB1uqvlTCp63MOI1dbFIyNjGwROewtDh3WlzCRZw90Tt99BpPJY/l+U8ScwSVcbj7Lh40REGwc/cA7cw463/AAawHmrlxUraylw6VuX4ZJZZfdkxjUWMcDrfYbk2uBblqv0XhlfLr+HeDubRR9pUNifM9o5vmLblotztZrR46R4oK/wz/wCOY1i9Y7cNeKdh/JDrfshZ81xcRJ38Psap8Uia50E7RDOG89hYjpuWhjm35mIqHyDkvMIp3R0sgoIZnmR8jx75xcANhu9ttPUt5ndaVgvDKnoKKakxR76r2h+uWWX65dpaAQdy3TpBG5IJO6CrPxrGOKjbYDGKGid/zElnSvHIlgHL9G35/RXWTI0Vbh0dBisss0bOzBe4gPcI3h4BI5DYN8bdb7rO4OH+O8PZbZLnbPTPcPdyEAC55vY6wHS7oyCbchyWrV1RPQUcj5QJJ2QvdaJps6RrCbMaSXbnYDcoM94UMjkq8XrGhrImyiCOwDWtipwdhbYANEXyVcypkiDPFNWYnj8tSxrp6iRojkDB2be8T3mnrqH6KkMEyVib8EpqTDAIDVyyuq3SAteyNxsO6bE3awAjmbtGwJK0WqyPBNhhw6Evji7MRhzTZ2xB1G31iSLkcjc+KDLODecRhkMVLQxvnnqKgyTO30wQDS0ue49bNJHTvbnoePAYaTOWZ5jHNqp+09oa37MskDQBYciATI4HqAfFWLFMk1JkGEZWhNLRaWPqaw958wde7S7qbhw0/wCFux9M/cNJMGbRVGQ4yJqNzY9Ld3Oa51w8/eOpztV+YkdewCJa24ho73JYzwzrKl8OKYjg1P7RNU1dmRlwju0OLj3nHYAS/wB0BaPm2qnpcMqHNYXT+zuGiIOk949unu2GogOd4cgo/hLgjsBwmmjqGFj3B0j2uFiDI4uAIO4IGkb+CIUTCsx4hhdfUCgwaEVk4bJM01zXPLbmx0ueQ0b8hyFullIz1uM1VVHVzZfjM8TSxkhq23a06rgDXb7bunVWfNHC+mzFVQ1cL3088bw58kPddI1vIE9Hchq52uDfa0BLxPxiVpbT4BUNeQQ1znOLQTyJBiG3XmPigqOG4/i2d56l1Rhza2KOUAU75mtjgkZcd0kjWbXF/M+K23LlXU11Ox+NwCCZ2rVEHB+mziG94bG4APqq9wnyhLk+g0Ylbt5ZHSyC4dYuAAbcbEgNF/MnmrogIiICIiAiIggcUyPRYuSZ4Q1x+0z3Z+J07H1Cr1Vwhhf/AEWokb5Oa1/7NKv6LHbFS3WF3Fr9Rijat59/dmn/AMOm/wDShb+y/wDddNPwgjb/AEipefzWBv7S5aEi89xj8GaeLauf9/pH8Kxh/Digod3RGQjrI4u/uizfwVjhgbTANgaGtHINAAHoF6IslaxXpCllz5MvPJaZ/MREXphEREBERAREQEREBERAREQEREBERAREQF+WX6iAiIgIiICIiAiIgIiICIiAiIgIiICIiAiIgIiICIiAiIgIiICIiAiIgIiICIiAiIgIiICIiAiIgIiICIiAiIgIiICIiAiIgIiICIiAiIgIiICIiAiIgIiICIiAiIgIiICIiAiIgIiICIiAiIgIiICIiAiIgIiICIiAiIgIiICIiAiIgIiICIiAiIgIiIP/2Q=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4" name="AutoShape 19" descr="data:image/jpeg;base64,/9j/4AAQSkZJRgABAQAAAQABAAD/2wCEAAkGBggGERQIBwgWFRAVGRUXFRgXGBYcHBsXHxocFxgZFxsYJzIgFxojGhgUHy8hJCgpLywsFh80NTIuNSYtLCsBCQoKDQwNGQ8OFysaHiQvNTU1KjUxNjYtNDU2NTUwKi8sNC01LDApMCkpMjIsLCkpLjQ0KSwsLCkpLCkpKSkpKf/AABEIAMIBAwMBIgACEQEDEQH/xAAcAAEAAgMBAQEAAAAAAAAAAAAABgcEBQgDAQL/xABKEAACAQMCAwQEBg0LBQEAAAAAAQIDBBEFBgcSIRMxQWEIIlFxMjRCkbGyFBUWNlJyc3SBksHR0iMzNVNUYnWhorPDGENWgpMl/8QAGQEBAQEBAQEAAAAAAAAAAAAAAAUEAgYB/8QAHhEBAAIBBQEBAAAAAAAAAAAAAAECAwQRFCFRUhX/2gAMAwEAAhEDEQA/ALxAAAAAAAAAAAAAAAAAAAAAAAAAAAAAAAAAAAAAAAAAAAAAAAAAAAAAAAAAAAAAAAAAAAAAAAAAAAAAAAAAAAAAAAAAAAAAAAAAAAAAAAAAAAAAAAAAAAAAAAAAAAAAAAAAAAAAAAAAAAAAAAAAAAAAAAAAAAAAAAAAAAAAAAAAAAAAAAAAAAAAAAAPO4r07aMq1WWIxTk37EllnozA134tX/J1Pqs6rG8xD5adomWB93Ghf27/AEz/AHD7uNC/t3+mf7iqEfS3+bi9lI52TyFuWW69J1Ccba1u+acu5cs14Z8V7EzblTbM+PUffL6ki2UTdXgrhvFa+N+myzlrvL6ADI0gI7vzd8Nj2j1apaOqlOEOVSUfhZ65afsMLh1xBp8QaVW6pWDoqnNQw5qWcrOeiWAJeAAABV9txwoXGorbi0WSk6/2Pz9qsZ5+Tm5eXu8cZAtAES4ib+hw/o0r2rYusqk+TCko49Vyzlp57jK2FvGG+bT7a07R0lzyhyuSl8HHXKS9vsAkYAAA+MrDQeN9DXL+GgR0WUHOpKnzuqmljm645f7vtAtAAAAAAAAAAAAAAAAAHxvHUqyfpE7YptwlY3WU2vgUv4wLUMDXvi1f8nU+qyuf+oza/wDYbr9Sl/GFx029uL/8i0s7hVLj+Rg5RpqKlP1IuTU20svrhM6pO1oc27rKPoEg+4q/X/ep/PL9w+4q/wD66n88v3HpOVh+oQuNl+Xlsz49R98vqSLZRX22trXlhdUrmrUg4xcs4cs/Ba8UWESNdkrkyRNZ36U9HS1KTFo27fJPl6sq/cfH/QtGqu10+1ncuLxKcXGMM/3W8uXvxjzN7xh1ero+kXNW3lic1GkmvBTkoy/083zlU8Bdl6buSrX1HVreNSNDkjCElmPNLmfNJeOFHon7fIwNjYcQ+KWjb70mdvaqVK4jUpN0p4y1l5cGukkvHua9huPRt+KXX5aH1DC48bE0nTbaGuaXZwpTVSNOoqcVGMoyTw3FdE00lnzPX0fbtWOn311JZUJ8/wCrS5v2ATTe/FjQ9kS+xLhyq3GM9lTxmKfVOcn0hn2dX5EZ0r0jdFupqlqOmVaMX8tOM0vOSWHj3ZKg21faVq2pLUN6XL7CUp1KrxOXNLq1FqGXhyx+hYJxxL1jhvrlm/uecIXlPl7Ps6FSnzLKUoyfKk1yttZ8UBflle2+o043dnWU6c0pRlF5TT7mmcu6Z98sf8Q/5mWT6OetVbq1uNLqzyqM4yh5RmnlLy5ot/8AsyttM++WP+If8zAuzi3qW29Mt6NTdWlTuKTqNQjB4xLkfV+svDKM7hbfaHqNj222tPlQt+0muSTy+bpzPOX39PEh/pIfErb8u/8AbkZnBK7+wNCqXfLns53E8e3lipfsA3u9uLOhbJl9iXEpVbjGXTp4zHPdzyfSOfZ1fkRSy9JDSas1C90arCD75RlCePfHoVrw50aHEDV4rW5OcZOpXrdX62OuG/BOTivcXbvHg9oO4rf7G0yzpW1eLjyVIU0umfWjJRxzprPf3PAEx0jWLLXqMNQ0y4VSjNZjJf5p+xp9Gn3FQ7W3Bw/udUp22mbZq07x1ZqNRy6KfrZljnfTo/DxJ7w62FPYFGdl9tJV4zkppOCioyxiXKsvv9XPX5JQ3D374aP5xV+iYHTup6naaPSlfahcRp0oLMpSfRL9r8MeJVepekdo1vN09P0qrVivlOUYZ9yeXj34NH6Ru4K7q2+hQnimodtNfhSbcI59yjL9YlHC/hXoFKwo3+q6dCvXrwjUbqLmUYyWYxin0XqtZfflsDa7N4yaBu+orFc1C4l8GFTGJP2Qkujfk8Mk+6Nw0Nq2tXV7ulKUKSTajjLzJR6Z6d8kc8cZNl2uyLylW0dOFKtFzjFN+pOLxLlfel1i17M+4sncmuVdx7UlqVw/5SdGnzv2yjVjCT/S4t/pAkuwuJWn8QHWjp9pUh2PI5dpy9ebOMcrf4LPffe/7LYNOnc39tUmqknFdny5TSz15mis/Ro+Ffe6h9NQ2XpJfFbT8rP6gFi7N3bbb0tlqtlQnCDlKOJ4zmLw/gtoh25+PegaDVlZWVvO5nB4lKDjGGV3pSfwseSx5nnwcoV7nQJ0LSWKkndRg/ZJpqL+dopXaWuU9kXkq2r6FCu4qVOVKqsOEsrLXMmlJYa6rxYFv6X6Rui3U1T1DS6tKL+WnGaXm0sPHuyWtZ3lDUKcbq0qqdOaUoyTynF9U0UTf7i4Yb/lSep29WxqRfWUIQjGSfyZygn0z4tIuXaekabodrSs9Equdsk3Tk58+VJ82VLxWW+4DcAAD8z7mcR3Xw5/jS+k7dn3M4iuvhz/ABpfSB5G62X/AEhZ/nFD66NKbrZf9IWf5xQ+ugOqWAwB72P85H9P0M3JprH+cj+n6GbkCHcW9Fra7pNzbW0W6kVGpFLvfJJSaXnyqRUHAzfWnbUrV7HWK/Z0q6g4zfwYzjzLEn4JqXf3dPM6PwVtubgRt7X6sr21qzt5yeZKnyuDfi1F/Bb8njyAifHLiLpGt28ND0W6jWbmqlScHmKUU1GKfdJtvPTux5mZ6Ptor/T761k8Kc+T9aly/tJLacDNtWlrU01SqOdXl56zce0xGSlywysQTaWcLr7SQbH2Fp+wqdS20yvUlGpJTfaOLeUsdOVLoBzZtajpm3tTVnvGyUqEJTpVoyT9V9ynhdWk8P3Ms3d91ws23RjcWGkW11Vk1y06dSXwfGUpJvlwvb3tk53nwq0De0vsm9pyp3GMdrTaTaXcpppqWPdnzIvYejloNvNVLvUq9SK+T6kc+TaWfmwBuuElzoOqUauo7f267SLlGEm3lTcevqvPVRz7F3lLaZ98sf8AEP8AmZ0/p2m2uk0oWWn0I06UFiMYrCSITQ4LaHb3y3BG8r9sq3b45ocvPzc+McueXPmBoPSQ+JW35d/7cjM4IWiv9DnaN47SdxDP40VH9pL977EsN+UqdnqVepGNOfOuzcU84cevMn0wzI2dtGz2TbfavT6s5U+aU8zaby8Z7kljoBzZsXWXw51ZVNYpOKpyqUayw8pP1XJLxw+WXmu4uPfPGjRtKtHPbmpU613Pl7NJOSispylPux0ysd+Wjd704V6BvaX2Te05U6+MdrTaUmvBSTTUseaz5kWsfRy0GhNTvNSr1Ir5PqRz5NpZ+bAG74Sb21zfFGreaxaU4U4SjCnKCkuaWMz6SbWFmPd4spfh798NH84q/RM6d03TLTR6ULHTreNOlBYjGPcl+33+JCdG4LaHol5HXbe8rurCcqiUpQ5cvOU0o5x6z8QIN6R2366q2+u04ZpuHYzfskm5wz71KX6pIuGHFrQXYUdP1m/jQr28FTfPlKUY9Iyi+5+qkmu/KLO1DTrXVqcrK/t41KU1iUZLKa8/pKx1L0ddv3M3Usb+tRi/k+rNL3OXX52wK34u70t9+3tKjosZTpUl2dN4eak5S6uMe/D9VL248y0tf21X0Ta09Ikv5SnQjKaX4SmqtT5vW+Y22zuEW3tmzV5b05Vbhd1Sq03H8SKWIvz7/MmlSlCtF0qsE4tNNNZTT6NNeKwBzpwF3Xpm3Li4t9Wu40o1oQ5JTeI80XLo34NqXTPsMnjzvfStxOhpuj3Sqqk5zqTj1jlpRUYv5TxlvHkS/VPR32/e1XXs72tRg3l01yyS8ouXVL35NpU4HbYlaLSaXaRXPGpKqnF1JtJpKUmsKPrP1UkgNdwcv56XoEr2lbSqunK4nyRxmWHlpZ8cEetOIOyuJFy7XdWgUqCcfUrzn6zkn8GVSKjyrHdl46eZbG0Np2mzLZaVp9WcqalKWZtN5k8vuSRFtz8Ddt7iqSvKLnb1JPMuyceVt975JLCfuwBVPE/aGzdvU4V9ta32lWUsOkqkKiUMPMuaPWOHhdc5yWX6PTvHpkvsnPZ9tPss/g4jzY8ufm/Tkx9N9HXb9rJVL2/rVUvk+rBP38qzj3NFoWNhb6ZTjaWVFQpQSjGMVhJLwQGQAAPklnoUbV9GurUk5/dEurb/AJl/xF5gCiv+mir/AORr/wCL/jM3RfR5q6RcUdQ+36l2VSFTHZNZ5ZKWM83TuLoAGu+1T/rf8h9qn/W/5GxAGFQ090ZKfad3kZoAAAAAAAAAAAAAAAAAAAAAAAAAAAAAAAAAAAAAAAAAAAAAAAAAAAAAAAAAAAAAAAAAAAAAAAAAAAAAAAAAAAAAAAAAAAAAAAAAAAAAAAAAAAAAAAAAAAAAAAAAAAAAAAAAAAAAAAAAAAAAAAAAAAAAAAAAAAAAAAAAAAAAAAAAAAAAAAAAAAAAAAAAAAAAAAAAAAAAAAAAAAAAAAAAAAAAAAAAAAAAAAAAAAAAAAAAAAAAAAAAAAAAAAAAAAAAAAAAAAAAAB//2Q==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425"/>
          </a:p>
        </p:txBody>
      </p:sp>
      <p:sp>
        <p:nvSpPr>
          <p:cNvPr id="6" name="Cyc是在1984年由Douglas Lenat开始创建。最初的目标是要建立人类最大的常识知识库。典型的常识知识如”Every tree is a plant” ，”Plants die eventually”等。…"/>
          <p:cNvSpPr txBox="1">
            <a:spLocks/>
          </p:cNvSpPr>
          <p:nvPr/>
        </p:nvSpPr>
        <p:spPr>
          <a:xfrm>
            <a:off x="143801" y="639722"/>
            <a:ext cx="8761660" cy="428213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Wingdings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imes Bold"/>
                <a:ea typeface="楷体"/>
              </a:rPr>
              <a:t>知识图谱构建门槛的挑战</a:t>
            </a:r>
            <a:endParaRPr kumimoji="1" lang="en-US" altLang="zh-CN" sz="2800" b="1" dirty="0">
              <a:solidFill>
                <a:srgbClr val="FF0000"/>
              </a:solidFill>
              <a:latin typeface="Times Bold"/>
              <a:ea typeface="楷体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000" b="1" dirty="0">
                <a:latin typeface="Times Bold"/>
                <a:ea typeface="楷体"/>
                <a:cs typeface="Times Bold"/>
              </a:rPr>
              <a:t>缺乏快速、高效、低成本的相对通用知识图谱构建平台</a:t>
            </a:r>
            <a:endParaRPr kumimoji="1" lang="en-US" altLang="zh-CN" sz="20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endParaRPr kumimoji="1" lang="en-US" altLang="zh-CN" sz="18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Wingdings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imes Bold"/>
                <a:ea typeface="楷体"/>
              </a:rPr>
              <a:t>大规模知识存储的挑战</a:t>
            </a:r>
            <a:endParaRPr kumimoji="1" lang="en-US" altLang="zh-CN" sz="2800" b="1" dirty="0">
              <a:solidFill>
                <a:srgbClr val="FF0000"/>
              </a:solidFill>
              <a:latin typeface="Times Bold"/>
              <a:ea typeface="楷体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000" b="1" dirty="0">
                <a:latin typeface="Times Bold"/>
                <a:ea typeface="楷体"/>
                <a:cs typeface="Times Bold"/>
              </a:rPr>
              <a:t>缺少开源、易用、高性能、易扩展的图数据库</a:t>
            </a:r>
            <a:endParaRPr kumimoji="1" lang="en-US" altLang="zh-CN" sz="20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endParaRPr kumimoji="1" lang="en-US" altLang="zh-CN" sz="18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Wingdings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imes Bold"/>
                <a:ea typeface="楷体"/>
              </a:rPr>
              <a:t>知识图谱应用的挑战</a:t>
            </a:r>
            <a:endParaRPr kumimoji="1" lang="en-US" altLang="zh-CN" sz="2800" b="1" dirty="0">
              <a:solidFill>
                <a:srgbClr val="FF0000"/>
              </a:solidFill>
              <a:latin typeface="Times Bold"/>
              <a:ea typeface="楷体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000" b="1" dirty="0">
                <a:latin typeface="Times Bold"/>
                <a:ea typeface="楷体"/>
                <a:cs typeface="Times Bold"/>
              </a:rPr>
              <a:t>挖掘和发挥知识图谱在大量行业中的应用潜能</a:t>
            </a:r>
            <a:endParaRPr kumimoji="1" lang="en-US" altLang="zh-CN" sz="20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endParaRPr kumimoji="1" lang="en-US" altLang="zh-CN" sz="18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Wingdings" charset="2"/>
              <a:buChar char="l"/>
            </a:pPr>
            <a:r>
              <a:rPr kumimoji="1" lang="zh-CN" altLang="en-US" sz="2800" b="1" dirty="0">
                <a:solidFill>
                  <a:srgbClr val="FF0000"/>
                </a:solidFill>
                <a:latin typeface="Times Bold"/>
                <a:ea typeface="楷体"/>
              </a:rPr>
              <a:t>大规模知识推理的挑战</a:t>
            </a:r>
            <a:endParaRPr kumimoji="1" lang="en-US" altLang="zh-CN" sz="2800" b="1" dirty="0">
              <a:solidFill>
                <a:srgbClr val="FF0000"/>
              </a:solidFill>
              <a:latin typeface="Times Bold"/>
              <a:ea typeface="楷体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r>
              <a:rPr kumimoji="1" lang="zh-CN" altLang="en-US" sz="2000" b="1" dirty="0">
                <a:latin typeface="Times Bold"/>
                <a:ea typeface="楷体"/>
                <a:cs typeface="Times Bold"/>
              </a:rPr>
              <a:t>知识图谱中数据稀疏，知识不全，大规模知识推理任重道远</a:t>
            </a:r>
            <a:endParaRPr kumimoji="1" lang="en-US" altLang="zh-CN" sz="2000" b="1" dirty="0">
              <a:latin typeface="Times Bold"/>
              <a:ea typeface="楷体"/>
              <a:cs typeface="Times Bold"/>
            </a:endParaRPr>
          </a:p>
          <a:p>
            <a:pPr defTabSz="389335" eaLnBrk="0" hangingPunct="0">
              <a:lnSpc>
                <a:spcPct val="100000"/>
              </a:lnSpc>
              <a:spcBef>
                <a:spcPct val="0"/>
              </a:spcBef>
              <a:buClr>
                <a:srgbClr val="3366CC"/>
              </a:buClr>
              <a:buFont typeface="Symbol" charset="2"/>
              <a:buChar char="-"/>
            </a:pPr>
            <a:endParaRPr kumimoji="1" lang="en-US" altLang="zh-CN" sz="2100" b="1" dirty="0">
              <a:latin typeface="Times Bold"/>
              <a:ea typeface="楷体"/>
              <a:cs typeface="Times Bold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A6B1117-1196-9E4B-B4E8-37675A174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31" y="126091"/>
            <a:ext cx="6941587" cy="39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dirty="0">
                <a:solidFill>
                  <a:srgbClr val="D87A24"/>
                </a:solidFill>
                <a:latin typeface="Arial" charset="0"/>
                <a:ea typeface="黑体" pitchFamily="2" charset="-122"/>
              </a:rPr>
              <a:t>未来的挑战</a:t>
            </a:r>
          </a:p>
        </p:txBody>
      </p:sp>
    </p:spTree>
    <p:extLst>
      <p:ext uri="{BB962C8B-B14F-4D97-AF65-F5344CB8AC3E}">
        <p14:creationId xmlns:p14="http://schemas.microsoft.com/office/powerpoint/2010/main" val="736172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0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20075"/>
              </p:ext>
            </p:extLst>
          </p:nvPr>
        </p:nvGraphicFramePr>
        <p:xfrm>
          <a:off x="5843181" y="3915757"/>
          <a:ext cx="2674951" cy="72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34" name="Drawing" r:id="rId4" imgW="2719137" imgH="756987" progId="">
                  <p:embed/>
                </p:oleObj>
              </mc:Choice>
              <mc:Fallback>
                <p:oleObj name="Drawing" r:id="rId4" imgW="2719137" imgH="756987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181" y="3915757"/>
                        <a:ext cx="2674951" cy="72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4" name="Text Box 3"/>
          <p:cNvSpPr txBox="1">
            <a:spLocks noChangeArrowheads="1"/>
          </p:cNvSpPr>
          <p:nvPr/>
        </p:nvSpPr>
        <p:spPr bwMode="auto">
          <a:xfrm>
            <a:off x="2773308" y="1817297"/>
            <a:ext cx="281012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000" dirty="0">
                <a:solidFill>
                  <a:srgbClr val="FF3300"/>
                </a:solidFill>
                <a:latin typeface="Brush Script"/>
                <a:cs typeface="Arial" pitchFamily="34" charset="0"/>
              </a:rPr>
              <a:t>Thank You</a:t>
            </a:r>
          </a:p>
        </p:txBody>
      </p:sp>
      <p:sp>
        <p:nvSpPr>
          <p:cNvPr id="819205" name="Text Box 4"/>
          <p:cNvSpPr txBox="1">
            <a:spLocks noChangeArrowheads="1"/>
          </p:cNvSpPr>
          <p:nvPr/>
        </p:nvSpPr>
        <p:spPr bwMode="auto">
          <a:xfrm>
            <a:off x="7014686" y="3267500"/>
            <a:ext cx="117594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400097"/>
                </a:solidFill>
                <a:latin typeface="Rockwell" pitchFamily="18" charset="0"/>
                <a:cs typeface="Arial" pitchFamily="34" charset="0"/>
              </a:rPr>
              <a:t>Merci</a:t>
            </a:r>
          </a:p>
        </p:txBody>
      </p:sp>
      <p:sp>
        <p:nvSpPr>
          <p:cNvPr id="819206" name="Text Box 5"/>
          <p:cNvSpPr txBox="1">
            <a:spLocks noChangeArrowheads="1"/>
          </p:cNvSpPr>
          <p:nvPr/>
        </p:nvSpPr>
        <p:spPr bwMode="auto">
          <a:xfrm>
            <a:off x="1940343" y="3047066"/>
            <a:ext cx="1265888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00A0"/>
                </a:solidFill>
                <a:latin typeface="Verdana" pitchFamily="34" charset="0"/>
                <a:cs typeface="Arial" pitchFamily="34" charset="0"/>
              </a:rPr>
              <a:t>Grazie</a:t>
            </a:r>
          </a:p>
        </p:txBody>
      </p:sp>
      <p:sp>
        <p:nvSpPr>
          <p:cNvPr id="819207" name="Text Box 6"/>
          <p:cNvSpPr txBox="1">
            <a:spLocks noChangeArrowheads="1"/>
          </p:cNvSpPr>
          <p:nvPr/>
        </p:nvSpPr>
        <p:spPr bwMode="auto">
          <a:xfrm>
            <a:off x="6925017" y="1736544"/>
            <a:ext cx="1156098" cy="35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2550" dirty="0">
                <a:solidFill>
                  <a:srgbClr val="800044"/>
                </a:solidFill>
                <a:latin typeface="Garamond" pitchFamily="18" charset="0"/>
                <a:cs typeface="Arial" pitchFamily="34" charset="0"/>
              </a:rPr>
              <a:t>Gracias</a:t>
            </a:r>
          </a:p>
        </p:txBody>
      </p:sp>
      <p:sp>
        <p:nvSpPr>
          <p:cNvPr id="819208" name="Text Box 7"/>
          <p:cNvSpPr txBox="1">
            <a:spLocks noChangeArrowheads="1"/>
          </p:cNvSpPr>
          <p:nvPr/>
        </p:nvSpPr>
        <p:spPr bwMode="auto">
          <a:xfrm>
            <a:off x="6643202" y="2474015"/>
            <a:ext cx="1259274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4C6D"/>
                </a:solidFill>
                <a:latin typeface="Comic Sans MS" pitchFamily="66" charset="0"/>
                <a:cs typeface="Arial" pitchFamily="34" charset="0"/>
              </a:rPr>
              <a:t>Obrigado</a:t>
            </a:r>
          </a:p>
        </p:txBody>
      </p:sp>
      <p:sp>
        <p:nvSpPr>
          <p:cNvPr id="819209" name="Text Box 8"/>
          <p:cNvSpPr txBox="1">
            <a:spLocks noChangeArrowheads="1"/>
          </p:cNvSpPr>
          <p:nvPr/>
        </p:nvSpPr>
        <p:spPr bwMode="auto">
          <a:xfrm>
            <a:off x="5451801" y="2764726"/>
            <a:ext cx="1234141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1425" dirty="0">
                <a:solidFill>
                  <a:srgbClr val="005100"/>
                </a:solidFill>
                <a:latin typeface="Nimrod"/>
                <a:cs typeface="Arial" pitchFamily="34" charset="0"/>
              </a:rPr>
              <a:t>Danke</a:t>
            </a:r>
          </a:p>
        </p:txBody>
      </p:sp>
      <p:pic>
        <p:nvPicPr>
          <p:cNvPr id="8192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22" y="1828800"/>
            <a:ext cx="1595585" cy="28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62" y="4289094"/>
            <a:ext cx="2877802" cy="33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12" name="Text Box 11"/>
          <p:cNvSpPr txBox="1">
            <a:spLocks noChangeArrowheads="1"/>
          </p:cNvSpPr>
          <p:nvPr/>
        </p:nvSpPr>
        <p:spPr bwMode="auto">
          <a:xfrm>
            <a:off x="4024241" y="4611755"/>
            <a:ext cx="57540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Japanese</a:t>
            </a:r>
          </a:p>
        </p:txBody>
      </p:sp>
      <p:sp>
        <p:nvSpPr>
          <p:cNvPr id="819213" name="Text Box 12"/>
          <p:cNvSpPr txBox="1">
            <a:spLocks noChangeArrowheads="1"/>
          </p:cNvSpPr>
          <p:nvPr/>
        </p:nvSpPr>
        <p:spPr bwMode="auto">
          <a:xfrm>
            <a:off x="3799538" y="2692514"/>
            <a:ext cx="56746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English</a:t>
            </a:r>
          </a:p>
        </p:txBody>
      </p:sp>
      <p:sp>
        <p:nvSpPr>
          <p:cNvPr id="819214" name="Text Box 13"/>
          <p:cNvSpPr txBox="1">
            <a:spLocks noChangeArrowheads="1"/>
          </p:cNvSpPr>
          <p:nvPr/>
        </p:nvSpPr>
        <p:spPr bwMode="auto">
          <a:xfrm>
            <a:off x="7083340" y="3475994"/>
            <a:ext cx="706358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French</a:t>
            </a:r>
          </a:p>
        </p:txBody>
      </p:sp>
      <p:sp>
        <p:nvSpPr>
          <p:cNvPr id="819215" name="Text Box 14"/>
          <p:cNvSpPr txBox="1">
            <a:spLocks noChangeArrowheads="1"/>
          </p:cNvSpPr>
          <p:nvPr/>
        </p:nvSpPr>
        <p:spPr bwMode="auto">
          <a:xfrm>
            <a:off x="1439142" y="2129613"/>
            <a:ext cx="833343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Russian</a:t>
            </a:r>
          </a:p>
        </p:txBody>
      </p:sp>
      <p:sp>
        <p:nvSpPr>
          <p:cNvPr id="819216" name="Text Box 15"/>
          <p:cNvSpPr txBox="1">
            <a:spLocks noChangeArrowheads="1"/>
          </p:cNvSpPr>
          <p:nvPr/>
        </p:nvSpPr>
        <p:spPr bwMode="auto">
          <a:xfrm>
            <a:off x="5583435" y="3029427"/>
            <a:ext cx="705034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German</a:t>
            </a:r>
          </a:p>
        </p:txBody>
      </p:sp>
      <p:sp>
        <p:nvSpPr>
          <p:cNvPr id="819217" name="Text Box 16"/>
          <p:cNvSpPr txBox="1">
            <a:spLocks noChangeArrowheads="1"/>
          </p:cNvSpPr>
          <p:nvPr/>
        </p:nvSpPr>
        <p:spPr bwMode="auto">
          <a:xfrm>
            <a:off x="1941536" y="3279239"/>
            <a:ext cx="563498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Italian</a:t>
            </a:r>
          </a:p>
        </p:txBody>
      </p:sp>
      <p:sp>
        <p:nvSpPr>
          <p:cNvPr id="819218" name="Text Box 17"/>
          <p:cNvSpPr txBox="1">
            <a:spLocks noChangeArrowheads="1"/>
          </p:cNvSpPr>
          <p:nvPr/>
        </p:nvSpPr>
        <p:spPr bwMode="auto">
          <a:xfrm>
            <a:off x="7223585" y="2109460"/>
            <a:ext cx="5383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Spanish</a:t>
            </a:r>
          </a:p>
        </p:txBody>
      </p:sp>
      <p:sp>
        <p:nvSpPr>
          <p:cNvPr id="819219" name="Text Box 18"/>
          <p:cNvSpPr txBox="1">
            <a:spLocks noChangeArrowheads="1"/>
          </p:cNvSpPr>
          <p:nvPr/>
        </p:nvSpPr>
        <p:spPr bwMode="auto">
          <a:xfrm>
            <a:off x="6685942" y="2836679"/>
            <a:ext cx="989430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Brazilian Portuguese</a:t>
            </a:r>
          </a:p>
        </p:txBody>
      </p:sp>
      <p:pic>
        <p:nvPicPr>
          <p:cNvPr id="819220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48" y="2459508"/>
            <a:ext cx="899219" cy="49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1" name="Text Box 20"/>
          <p:cNvSpPr txBox="1">
            <a:spLocks noChangeArrowheads="1"/>
          </p:cNvSpPr>
          <p:nvPr/>
        </p:nvSpPr>
        <p:spPr bwMode="auto">
          <a:xfrm>
            <a:off x="694361" y="2951506"/>
            <a:ext cx="997366" cy="1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900" dirty="0">
                <a:solidFill>
                  <a:srgbClr val="0000A0"/>
                </a:solidFill>
                <a:cs typeface="Arial" pitchFamily="34" charset="0"/>
              </a:rPr>
              <a:t>Arabic</a:t>
            </a:r>
          </a:p>
        </p:txBody>
      </p:sp>
      <p:sp>
        <p:nvSpPr>
          <p:cNvPr id="819222" name="Text Box 21"/>
          <p:cNvSpPr txBox="1">
            <a:spLocks noChangeArrowheads="1"/>
          </p:cNvSpPr>
          <p:nvPr/>
        </p:nvSpPr>
        <p:spPr bwMode="auto">
          <a:xfrm>
            <a:off x="3483529" y="1395126"/>
            <a:ext cx="1015885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Traditional Chinese</a:t>
            </a:r>
          </a:p>
        </p:txBody>
      </p:sp>
      <p:sp>
        <p:nvSpPr>
          <p:cNvPr id="819223" name="Text Box 22"/>
          <p:cNvSpPr txBox="1">
            <a:spLocks noChangeArrowheads="1"/>
          </p:cNvSpPr>
          <p:nvPr/>
        </p:nvSpPr>
        <p:spPr bwMode="auto">
          <a:xfrm>
            <a:off x="3690013" y="3911324"/>
            <a:ext cx="1079377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Simplified Chinese</a:t>
            </a:r>
          </a:p>
        </p:txBody>
      </p:sp>
      <p:pic>
        <p:nvPicPr>
          <p:cNvPr id="819224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10" y="3288176"/>
            <a:ext cx="1212582" cy="6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5" name="Picture 2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48" y="706651"/>
            <a:ext cx="1194417" cy="62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6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9" y="793140"/>
            <a:ext cx="1304927" cy="44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7" name="Text Box 26"/>
          <p:cNvSpPr txBox="1">
            <a:spLocks noChangeArrowheads="1"/>
          </p:cNvSpPr>
          <p:nvPr/>
        </p:nvSpPr>
        <p:spPr bwMode="auto">
          <a:xfrm>
            <a:off x="1253689" y="1021743"/>
            <a:ext cx="895513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Hindi</a:t>
            </a:r>
          </a:p>
        </p:txBody>
      </p:sp>
      <p:pic>
        <p:nvPicPr>
          <p:cNvPr id="819228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05" y="3890982"/>
            <a:ext cx="1306443" cy="54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9" name="Text Box 28"/>
          <p:cNvSpPr txBox="1">
            <a:spLocks noChangeArrowheads="1"/>
          </p:cNvSpPr>
          <p:nvPr/>
        </p:nvSpPr>
        <p:spPr bwMode="auto">
          <a:xfrm>
            <a:off x="1379149" y="4495250"/>
            <a:ext cx="825406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Tamil</a:t>
            </a:r>
          </a:p>
        </p:txBody>
      </p:sp>
      <p:pic>
        <p:nvPicPr>
          <p:cNvPr id="819230" name="Picture 2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12" y="631137"/>
            <a:ext cx="2096664" cy="82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1" name="Text Box 30"/>
          <p:cNvSpPr txBox="1">
            <a:spLocks noChangeArrowheads="1"/>
          </p:cNvSpPr>
          <p:nvPr/>
        </p:nvSpPr>
        <p:spPr bwMode="auto">
          <a:xfrm>
            <a:off x="6468253" y="1368124"/>
            <a:ext cx="968266" cy="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675" dirty="0">
                <a:solidFill>
                  <a:srgbClr val="0000A0"/>
                </a:solidFill>
                <a:cs typeface="Arial" pitchFamily="34" charset="0"/>
              </a:rPr>
              <a:t>Thai</a:t>
            </a:r>
          </a:p>
        </p:txBody>
      </p:sp>
      <p:sp>
        <p:nvSpPr>
          <p:cNvPr id="819232" name="Text Box 31"/>
          <p:cNvSpPr txBox="1">
            <a:spLocks noChangeArrowheads="1"/>
          </p:cNvSpPr>
          <p:nvPr/>
        </p:nvSpPr>
        <p:spPr bwMode="auto">
          <a:xfrm>
            <a:off x="6762699" y="4570521"/>
            <a:ext cx="503974" cy="10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spcAft>
                <a:spcPct val="15000"/>
              </a:spcAft>
            </a:pPr>
            <a:r>
              <a:rPr lang="en-US" sz="750" dirty="0">
                <a:solidFill>
                  <a:srgbClr val="0000A0"/>
                </a:solidFill>
                <a:cs typeface="Arial" pitchFamily="34" charset="0"/>
              </a:rPr>
              <a:t>Korean</a:t>
            </a:r>
          </a:p>
        </p:txBody>
      </p:sp>
      <p:sp>
        <p:nvSpPr>
          <p:cNvPr id="819233" name="Text Box 32"/>
          <p:cNvSpPr txBox="1">
            <a:spLocks noChangeArrowheads="1"/>
          </p:cNvSpPr>
          <p:nvPr/>
        </p:nvSpPr>
        <p:spPr bwMode="auto">
          <a:xfrm>
            <a:off x="1763318" y="820159"/>
            <a:ext cx="6029170" cy="1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425" dirty="0">
                <a:solidFill>
                  <a:srgbClr val="7889FB"/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7395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默认设计模板">
  <a:themeElements>
    <a:clrScheme name="2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900" b="0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69245</TotalTime>
  <Words>675</Words>
  <Application>Microsoft Macintosh PowerPoint</Application>
  <PresentationFormat>全屏显示(16:9)</PresentationFormat>
  <Paragraphs>107</Paragraphs>
  <Slides>7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8" baseType="lpstr">
      <vt:lpstr>等线</vt:lpstr>
      <vt:lpstr>宋体</vt:lpstr>
      <vt:lpstr>Brush Script</vt:lpstr>
      <vt:lpstr>Nimrod</vt:lpstr>
      <vt:lpstr>Arial</vt:lpstr>
      <vt:lpstr>Calibri</vt:lpstr>
      <vt:lpstr>Comic Sans MS</vt:lpstr>
      <vt:lpstr>Garamond</vt:lpstr>
      <vt:lpstr>Impact</vt:lpstr>
      <vt:lpstr>Rockwell</vt:lpstr>
      <vt:lpstr>Symbol</vt:lpstr>
      <vt:lpstr>Times</vt:lpstr>
      <vt:lpstr>Times Bold</vt:lpstr>
      <vt:lpstr>Times New Roman</vt:lpstr>
      <vt:lpstr>Verdana</vt:lpstr>
      <vt:lpstr>Wingdings</vt:lpstr>
      <vt:lpstr>2_默认设计模板</vt:lpstr>
      <vt:lpstr>3_默认设计模板</vt:lpstr>
      <vt:lpstr>4_默认设计模板</vt:lpstr>
      <vt:lpstr>Image</vt:lpstr>
      <vt:lpstr>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OMR Stutio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刘晓翔</dc:creator>
  <cp:lastModifiedBy>Peng Wang</cp:lastModifiedBy>
  <cp:revision>2259</cp:revision>
  <cp:lastPrinted>2019-06-05T17:50:50Z</cp:lastPrinted>
  <dcterms:created xsi:type="dcterms:W3CDTF">2004-09-15T13:10:10Z</dcterms:created>
  <dcterms:modified xsi:type="dcterms:W3CDTF">2019-09-04T03:48:19Z</dcterms:modified>
</cp:coreProperties>
</file>